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notesSlides/notesSlide21.xml" ContentType="application/vnd.openxmlformats-officedocument.presentationml.notesSlide+xml"/>
  <Override PartName="/ppt/embeddings/oleObject2.bin" ContentType="application/vnd.openxmlformats-officedocument.oleObject"/>
  <Override PartName="/ppt/notesSlides/notesSlide22.xml" ContentType="application/vnd.openxmlformats-officedocument.presentationml.notesSlide+xml"/>
  <Override PartName="/ppt/embeddings/oleObject3.bin" ContentType="application/vnd.openxmlformats-officedocument.oleObject"/>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37"/>
  </p:notesMasterIdLst>
  <p:sldIdLst>
    <p:sldId id="256" r:id="rId13"/>
    <p:sldId id="257" r:id="rId14"/>
    <p:sldId id="258" r:id="rId15"/>
    <p:sldId id="298" r:id="rId16"/>
    <p:sldId id="262" r:id="rId17"/>
    <p:sldId id="261" r:id="rId18"/>
    <p:sldId id="293" r:id="rId19"/>
    <p:sldId id="267" r:id="rId20"/>
    <p:sldId id="268" r:id="rId21"/>
    <p:sldId id="270" r:id="rId22"/>
    <p:sldId id="272" r:id="rId23"/>
    <p:sldId id="273" r:id="rId24"/>
    <p:sldId id="274" r:id="rId25"/>
    <p:sldId id="275" r:id="rId26"/>
    <p:sldId id="279" r:id="rId27"/>
    <p:sldId id="282" r:id="rId28"/>
    <p:sldId id="276" r:id="rId29"/>
    <p:sldId id="277" r:id="rId30"/>
    <p:sldId id="283" r:id="rId31"/>
    <p:sldId id="300" r:id="rId32"/>
    <p:sldId id="285" r:id="rId33"/>
    <p:sldId id="287" r:id="rId34"/>
    <p:sldId id="294" r:id="rId35"/>
    <p:sldId id="296" r:id="rId36"/>
  </p:sldIdLst>
  <p:sldSz cx="13004800" cy="9753600"/>
  <p:notesSz cx="6858000" cy="9144000"/>
  <p:defaultTex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 Grant"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BBB59"/>
    <a:srgbClr val="408000"/>
    <a:srgbClr val="66FFCC"/>
    <a:srgbClr val="F05023"/>
    <a:srgbClr val="A7AAAB"/>
    <a:srgbClr val="808080"/>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8" autoAdjust="0"/>
    <p:restoredTop sz="74828" autoAdjust="0"/>
  </p:normalViewPr>
  <p:slideViewPr>
    <p:cSldViewPr>
      <p:cViewPr varScale="1">
        <p:scale>
          <a:sx n="81" d="100"/>
          <a:sy n="81" d="100"/>
        </p:scale>
        <p:origin x="-3216" y="-11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3280" y="39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6DC0D-2860-B349-815B-B02CF9382C34}" type="doc">
      <dgm:prSet loTypeId="urn:microsoft.com/office/officeart/2005/8/layout/orgChart1" loCatId="" qsTypeId="urn:microsoft.com/office/officeart/2005/8/quickstyle/simple3" qsCatId="simple" csTypeId="urn:microsoft.com/office/officeart/2005/8/colors/accent4_5" csCatId="accent4" phldr="1"/>
      <dgm:spPr/>
      <dgm:t>
        <a:bodyPr/>
        <a:lstStyle/>
        <a:p>
          <a:endParaRPr lang="en-US"/>
        </a:p>
      </dgm:t>
    </dgm:pt>
    <dgm:pt modelId="{C8713E8B-30EF-D742-89D8-F8F5C34A5CD9}">
      <dgm:prSet phldrT="[Text]"/>
      <dgm:spPr/>
      <dgm:t>
        <a:bodyPr/>
        <a:lstStyle/>
        <a:p>
          <a:r>
            <a:rPr lang="en-US" dirty="0" smtClean="0"/>
            <a:t>CTO</a:t>
          </a:r>
          <a:endParaRPr lang="en-US" dirty="0"/>
        </a:p>
      </dgm:t>
    </dgm:pt>
    <dgm:pt modelId="{B283B735-E9AC-664D-B3B5-DE4FB882959D}" type="parTrans" cxnId="{99A62AC0-00F9-224D-8A8D-9FFDC189A868}">
      <dgm:prSet/>
      <dgm:spPr/>
      <dgm:t>
        <a:bodyPr/>
        <a:lstStyle/>
        <a:p>
          <a:endParaRPr lang="en-US"/>
        </a:p>
      </dgm:t>
    </dgm:pt>
    <dgm:pt modelId="{B30B2EFE-C8D7-3C4F-B686-C32B2D647B52}" type="sibTrans" cxnId="{99A62AC0-00F9-224D-8A8D-9FFDC189A868}">
      <dgm:prSet/>
      <dgm:spPr/>
      <dgm:t>
        <a:bodyPr/>
        <a:lstStyle/>
        <a:p>
          <a:endParaRPr lang="en-US"/>
        </a:p>
      </dgm:t>
    </dgm:pt>
    <dgm:pt modelId="{C2859A4D-3A11-5A43-8DE4-B8DC8FB3A794}">
      <dgm:prSet phldrT="[Text]"/>
      <dgm:spPr>
        <a:noFill/>
        <a:ln>
          <a:solidFill>
            <a:schemeClr val="bg1">
              <a:lumMod val="50000"/>
            </a:schemeClr>
          </a:solidFill>
        </a:ln>
      </dgm:spPr>
      <dgm:t>
        <a:bodyPr/>
        <a:lstStyle/>
        <a:p>
          <a:r>
            <a:rPr lang="en-US" dirty="0" smtClean="0"/>
            <a:t>Office Manager</a:t>
          </a:r>
          <a:endParaRPr lang="en-US" dirty="0"/>
        </a:p>
      </dgm:t>
    </dgm:pt>
    <dgm:pt modelId="{81D28D71-C50C-C14C-96A1-D1F5515CE30B}" type="parTrans" cxnId="{833A1F54-6C66-D648-99F3-D911A8FC1EE7}">
      <dgm:prSet/>
      <dgm:spPr/>
      <dgm:t>
        <a:bodyPr/>
        <a:lstStyle/>
        <a:p>
          <a:endParaRPr lang="en-US"/>
        </a:p>
      </dgm:t>
    </dgm:pt>
    <dgm:pt modelId="{47A4D21F-23B1-464E-BBE0-C0BA4214D501}" type="sibTrans" cxnId="{833A1F54-6C66-D648-99F3-D911A8FC1EE7}">
      <dgm:prSet/>
      <dgm:spPr/>
      <dgm:t>
        <a:bodyPr/>
        <a:lstStyle/>
        <a:p>
          <a:endParaRPr lang="en-US"/>
        </a:p>
      </dgm:t>
    </dgm:pt>
    <dgm:pt modelId="{1C5278C5-85BF-8A4B-8ED0-780E33D15BFE}">
      <dgm:prSet phldrT="[Text]"/>
      <dgm:spPr/>
      <dgm:t>
        <a:bodyPr/>
        <a:lstStyle/>
        <a:p>
          <a:r>
            <a:rPr lang="en-US" dirty="0" smtClean="0"/>
            <a:t>CEO</a:t>
          </a:r>
          <a:endParaRPr lang="en-US" dirty="0"/>
        </a:p>
      </dgm:t>
    </dgm:pt>
    <dgm:pt modelId="{C12314A3-430E-5946-8AA4-762409232957}" type="parTrans" cxnId="{BF4777D6-62A0-3C45-8433-CF32BA45742A}">
      <dgm:prSet/>
      <dgm:spPr/>
      <dgm:t>
        <a:bodyPr/>
        <a:lstStyle/>
        <a:p>
          <a:endParaRPr lang="en-US"/>
        </a:p>
      </dgm:t>
    </dgm:pt>
    <dgm:pt modelId="{8094B73A-FF6A-1A4E-ACF0-FC12B365FD88}" type="sibTrans" cxnId="{BF4777D6-62A0-3C45-8433-CF32BA45742A}">
      <dgm:prSet/>
      <dgm:spPr/>
      <dgm:t>
        <a:bodyPr/>
        <a:lstStyle/>
        <a:p>
          <a:endParaRPr lang="en-US"/>
        </a:p>
      </dgm:t>
    </dgm:pt>
    <dgm:pt modelId="{50DE4644-20F9-714A-B561-88698C320898}">
      <dgm:prSet phldrT="[Text]"/>
      <dgm:spPr>
        <a:ln w="38100" cmpd="sng">
          <a:solidFill>
            <a:schemeClr val="tx1">
              <a:lumMod val="95000"/>
              <a:lumOff val="5000"/>
            </a:schemeClr>
          </a:solidFill>
          <a:prstDash val="sysDash"/>
        </a:ln>
      </dgm:spPr>
      <dgm:t>
        <a:bodyPr/>
        <a:lstStyle/>
        <a:p>
          <a:r>
            <a:rPr lang="en-US" dirty="0" smtClean="0"/>
            <a:t>VP Sales</a:t>
          </a:r>
          <a:endParaRPr lang="en-US" dirty="0"/>
        </a:p>
      </dgm:t>
    </dgm:pt>
    <dgm:pt modelId="{37A77165-71E5-AE47-B3E1-0AB250539F0F}" type="parTrans" cxnId="{066BD1DF-78F1-E640-B108-F6387C5F18E7}">
      <dgm:prSet/>
      <dgm:spPr/>
      <dgm:t>
        <a:bodyPr/>
        <a:lstStyle/>
        <a:p>
          <a:endParaRPr lang="en-US"/>
        </a:p>
      </dgm:t>
    </dgm:pt>
    <dgm:pt modelId="{74D2ECDB-4CDE-F447-924F-B9A48A494E47}" type="sibTrans" cxnId="{066BD1DF-78F1-E640-B108-F6387C5F18E7}">
      <dgm:prSet/>
      <dgm:spPr/>
      <dgm:t>
        <a:bodyPr/>
        <a:lstStyle/>
        <a:p>
          <a:endParaRPr lang="en-US"/>
        </a:p>
      </dgm:t>
    </dgm:pt>
    <dgm:pt modelId="{5D67189C-E818-C449-A2CE-5F6A1DA41D36}">
      <dgm:prSet phldrT="[Text]"/>
      <dgm:spPr/>
      <dgm:t>
        <a:bodyPr/>
        <a:lstStyle/>
        <a:p>
          <a:r>
            <a:rPr lang="en-US" dirty="0" smtClean="0"/>
            <a:t>VP Marketing</a:t>
          </a:r>
          <a:endParaRPr lang="en-US" dirty="0"/>
        </a:p>
      </dgm:t>
    </dgm:pt>
    <dgm:pt modelId="{A348B92C-0029-984B-AEBC-FC8AB6899B91}" type="parTrans" cxnId="{C35958C3-B995-D14E-B6BC-71B74392B8A9}">
      <dgm:prSet/>
      <dgm:spPr/>
      <dgm:t>
        <a:bodyPr/>
        <a:lstStyle/>
        <a:p>
          <a:endParaRPr lang="en-US"/>
        </a:p>
      </dgm:t>
    </dgm:pt>
    <dgm:pt modelId="{88F5BA35-25FA-B84B-8E9B-8DD5976CD2C6}" type="sibTrans" cxnId="{C35958C3-B995-D14E-B6BC-71B74392B8A9}">
      <dgm:prSet/>
      <dgm:spPr/>
      <dgm:t>
        <a:bodyPr/>
        <a:lstStyle/>
        <a:p>
          <a:endParaRPr lang="en-US"/>
        </a:p>
      </dgm:t>
    </dgm:pt>
    <dgm:pt modelId="{226D068F-4EC3-5F40-86B0-7208C2354688}">
      <dgm:prSet phldrT="[Text]"/>
      <dgm:spPr>
        <a:solidFill>
          <a:srgbClr val="F05023"/>
        </a:solidFill>
      </dgm:spPr>
      <dgm:t>
        <a:bodyPr/>
        <a:lstStyle/>
        <a:p>
          <a:r>
            <a:rPr lang="en-US" dirty="0" smtClean="0"/>
            <a:t>Engineer 2</a:t>
          </a:r>
          <a:endParaRPr lang="en-US" dirty="0"/>
        </a:p>
      </dgm:t>
    </dgm:pt>
    <dgm:pt modelId="{C672C36B-6E9A-D441-9096-A14DF217EF4E}" type="parTrans" cxnId="{BDF3E5D3-1B9F-4F4B-A0B9-9AE449742ADC}">
      <dgm:prSet/>
      <dgm:spPr/>
      <dgm:t>
        <a:bodyPr/>
        <a:lstStyle/>
        <a:p>
          <a:endParaRPr lang="en-US"/>
        </a:p>
      </dgm:t>
    </dgm:pt>
    <dgm:pt modelId="{106D5C08-4E2B-6648-86FB-624A26AC86C6}" type="sibTrans" cxnId="{BDF3E5D3-1B9F-4F4B-A0B9-9AE449742ADC}">
      <dgm:prSet/>
      <dgm:spPr/>
      <dgm:t>
        <a:bodyPr/>
        <a:lstStyle/>
        <a:p>
          <a:endParaRPr lang="en-US"/>
        </a:p>
      </dgm:t>
    </dgm:pt>
    <dgm:pt modelId="{8ECE34F3-04D6-6F41-ABD3-FC958560EF1F}">
      <dgm:prSet phldrT="[Text]"/>
      <dgm:spPr/>
      <dgm:t>
        <a:bodyPr/>
        <a:lstStyle/>
        <a:p>
          <a:r>
            <a:rPr lang="en-US" dirty="0" smtClean="0"/>
            <a:t>Engineering</a:t>
          </a:r>
          <a:endParaRPr lang="en-US" dirty="0"/>
        </a:p>
      </dgm:t>
    </dgm:pt>
    <dgm:pt modelId="{7DB01CF0-40FE-9840-B77D-F09AA9B39061}" type="parTrans" cxnId="{BABE8D2C-F911-DC4F-8A11-809A5B356EF9}">
      <dgm:prSet/>
      <dgm:spPr/>
      <dgm:t>
        <a:bodyPr/>
        <a:lstStyle/>
        <a:p>
          <a:endParaRPr lang="en-US"/>
        </a:p>
      </dgm:t>
    </dgm:pt>
    <dgm:pt modelId="{8C8EE761-BAFC-A649-A306-B64ABAEA6B17}" type="sibTrans" cxnId="{BABE8D2C-F911-DC4F-8A11-809A5B356EF9}">
      <dgm:prSet/>
      <dgm:spPr/>
      <dgm:t>
        <a:bodyPr/>
        <a:lstStyle/>
        <a:p>
          <a:endParaRPr lang="en-US"/>
        </a:p>
      </dgm:t>
    </dgm:pt>
    <dgm:pt modelId="{E001F463-C41B-914B-AC30-489D07111465}">
      <dgm:prSet phldrT="[Text]"/>
      <dgm:spPr>
        <a:solidFill>
          <a:srgbClr val="F05023"/>
        </a:solidFill>
      </dgm:spPr>
      <dgm:t>
        <a:bodyPr/>
        <a:lstStyle/>
        <a:p>
          <a:r>
            <a:rPr lang="en-US" dirty="0" smtClean="0"/>
            <a:t>Engineer 1</a:t>
          </a:r>
          <a:endParaRPr lang="en-US" dirty="0"/>
        </a:p>
      </dgm:t>
    </dgm:pt>
    <dgm:pt modelId="{74C79213-28B3-1349-B9B5-CD5151C280D7}" type="parTrans" cxnId="{9C0DF1BE-6B8C-0B43-999D-3A0F6AB8AF45}">
      <dgm:prSet/>
      <dgm:spPr/>
      <dgm:t>
        <a:bodyPr/>
        <a:lstStyle/>
        <a:p>
          <a:endParaRPr lang="en-US"/>
        </a:p>
      </dgm:t>
    </dgm:pt>
    <dgm:pt modelId="{500EEF1A-001A-154C-935D-5E0EC66476C3}" type="sibTrans" cxnId="{9C0DF1BE-6B8C-0B43-999D-3A0F6AB8AF45}">
      <dgm:prSet/>
      <dgm:spPr/>
      <dgm:t>
        <a:bodyPr/>
        <a:lstStyle/>
        <a:p>
          <a:endParaRPr lang="en-US"/>
        </a:p>
      </dgm:t>
    </dgm:pt>
    <dgm:pt modelId="{34C1B4EB-8152-9449-A836-98C4FE46E7F8}">
      <dgm:prSet phldrT="[Text]"/>
      <dgm:spPr>
        <a:ln w="38100" cmpd="sng">
          <a:solidFill>
            <a:schemeClr val="tx1">
              <a:lumMod val="95000"/>
              <a:lumOff val="5000"/>
            </a:schemeClr>
          </a:solidFill>
          <a:prstDash val="sysDash"/>
        </a:ln>
      </dgm:spPr>
      <dgm:t>
        <a:bodyPr/>
        <a:lstStyle/>
        <a:p>
          <a:r>
            <a:rPr lang="en-US" dirty="0" smtClean="0"/>
            <a:t>QA</a:t>
          </a:r>
          <a:endParaRPr lang="en-US" dirty="0"/>
        </a:p>
      </dgm:t>
    </dgm:pt>
    <dgm:pt modelId="{31E7191A-678F-554B-BCD0-C8D51FF5D879}" type="parTrans" cxnId="{947E094D-45C5-8440-BFD6-FBC79A7A0EC1}">
      <dgm:prSet/>
      <dgm:spPr/>
      <dgm:t>
        <a:bodyPr/>
        <a:lstStyle/>
        <a:p>
          <a:endParaRPr lang="en-US"/>
        </a:p>
      </dgm:t>
    </dgm:pt>
    <dgm:pt modelId="{98682C07-97A7-B446-A77B-5F11F27D9300}" type="sibTrans" cxnId="{947E094D-45C5-8440-BFD6-FBC79A7A0EC1}">
      <dgm:prSet/>
      <dgm:spPr/>
      <dgm:t>
        <a:bodyPr/>
        <a:lstStyle/>
        <a:p>
          <a:endParaRPr lang="en-US"/>
        </a:p>
      </dgm:t>
    </dgm:pt>
    <dgm:pt modelId="{33DDC944-3E86-7A40-B71F-8463BE7E9E19}" type="pres">
      <dgm:prSet presAssocID="{4846DC0D-2860-B349-815B-B02CF9382C34}" presName="hierChild1" presStyleCnt="0">
        <dgm:presLayoutVars>
          <dgm:orgChart val="1"/>
          <dgm:chPref val="1"/>
          <dgm:dir/>
          <dgm:animOne val="branch"/>
          <dgm:animLvl val="lvl"/>
          <dgm:resizeHandles/>
        </dgm:presLayoutVars>
      </dgm:prSet>
      <dgm:spPr/>
      <dgm:t>
        <a:bodyPr/>
        <a:lstStyle/>
        <a:p>
          <a:endParaRPr lang="en-US"/>
        </a:p>
      </dgm:t>
    </dgm:pt>
    <dgm:pt modelId="{F1A479A9-587E-5C4B-92FD-8B7F728546A2}" type="pres">
      <dgm:prSet presAssocID="{1C5278C5-85BF-8A4B-8ED0-780E33D15BFE}" presName="hierRoot1" presStyleCnt="0">
        <dgm:presLayoutVars>
          <dgm:hierBranch val="init"/>
        </dgm:presLayoutVars>
      </dgm:prSet>
      <dgm:spPr/>
      <dgm:t>
        <a:bodyPr/>
        <a:lstStyle/>
        <a:p>
          <a:endParaRPr lang="en-US"/>
        </a:p>
      </dgm:t>
    </dgm:pt>
    <dgm:pt modelId="{B1EEE1BE-6E53-8149-8285-3DFC6C94316E}" type="pres">
      <dgm:prSet presAssocID="{1C5278C5-85BF-8A4B-8ED0-780E33D15BFE}" presName="rootComposite1" presStyleCnt="0"/>
      <dgm:spPr/>
      <dgm:t>
        <a:bodyPr/>
        <a:lstStyle/>
        <a:p>
          <a:endParaRPr lang="en-US"/>
        </a:p>
      </dgm:t>
    </dgm:pt>
    <dgm:pt modelId="{657ECA32-23EB-AD47-B788-46AE1CBEEB8F}" type="pres">
      <dgm:prSet presAssocID="{1C5278C5-85BF-8A4B-8ED0-780E33D15BFE}" presName="rootText1" presStyleLbl="node0" presStyleIdx="0" presStyleCnt="2">
        <dgm:presLayoutVars>
          <dgm:chPref val="3"/>
        </dgm:presLayoutVars>
      </dgm:prSet>
      <dgm:spPr/>
      <dgm:t>
        <a:bodyPr/>
        <a:lstStyle/>
        <a:p>
          <a:endParaRPr lang="en-US"/>
        </a:p>
      </dgm:t>
    </dgm:pt>
    <dgm:pt modelId="{D4D2ADB2-DC9C-D74E-8CB0-2F9446577C59}" type="pres">
      <dgm:prSet presAssocID="{1C5278C5-85BF-8A4B-8ED0-780E33D15BFE}" presName="rootConnector1" presStyleLbl="node1" presStyleIdx="0" presStyleCnt="0"/>
      <dgm:spPr/>
      <dgm:t>
        <a:bodyPr/>
        <a:lstStyle/>
        <a:p>
          <a:endParaRPr lang="en-US"/>
        </a:p>
      </dgm:t>
    </dgm:pt>
    <dgm:pt modelId="{0EC6B7A8-07A8-CE4F-9D07-9C097DB42714}" type="pres">
      <dgm:prSet presAssocID="{1C5278C5-85BF-8A4B-8ED0-780E33D15BFE}" presName="hierChild2" presStyleCnt="0"/>
      <dgm:spPr/>
      <dgm:t>
        <a:bodyPr/>
        <a:lstStyle/>
        <a:p>
          <a:endParaRPr lang="en-US"/>
        </a:p>
      </dgm:t>
    </dgm:pt>
    <dgm:pt modelId="{C638484C-C8CC-B843-9191-8E9695E9BF79}" type="pres">
      <dgm:prSet presAssocID="{B283B735-E9AC-664D-B3B5-DE4FB882959D}" presName="Name37" presStyleLbl="parChTrans1D2" presStyleIdx="0" presStyleCnt="3"/>
      <dgm:spPr/>
      <dgm:t>
        <a:bodyPr/>
        <a:lstStyle/>
        <a:p>
          <a:endParaRPr lang="en-US"/>
        </a:p>
      </dgm:t>
    </dgm:pt>
    <dgm:pt modelId="{473B70B0-EB30-A54E-AF07-10DA0492FCC3}" type="pres">
      <dgm:prSet presAssocID="{C8713E8B-30EF-D742-89D8-F8F5C34A5CD9}" presName="hierRoot2" presStyleCnt="0">
        <dgm:presLayoutVars>
          <dgm:hierBranch val="init"/>
        </dgm:presLayoutVars>
      </dgm:prSet>
      <dgm:spPr/>
      <dgm:t>
        <a:bodyPr/>
        <a:lstStyle/>
        <a:p>
          <a:endParaRPr lang="en-US"/>
        </a:p>
      </dgm:t>
    </dgm:pt>
    <dgm:pt modelId="{233D1E4A-7229-8742-ADA8-2A055DC6C183}" type="pres">
      <dgm:prSet presAssocID="{C8713E8B-30EF-D742-89D8-F8F5C34A5CD9}" presName="rootComposite" presStyleCnt="0"/>
      <dgm:spPr/>
      <dgm:t>
        <a:bodyPr/>
        <a:lstStyle/>
        <a:p>
          <a:endParaRPr lang="en-US"/>
        </a:p>
      </dgm:t>
    </dgm:pt>
    <dgm:pt modelId="{5B8C65F5-D827-964B-B91C-09AACCAA26FC}" type="pres">
      <dgm:prSet presAssocID="{C8713E8B-30EF-D742-89D8-F8F5C34A5CD9}" presName="rootText" presStyleLbl="node2" presStyleIdx="0" presStyleCnt="3">
        <dgm:presLayoutVars>
          <dgm:chPref val="3"/>
        </dgm:presLayoutVars>
      </dgm:prSet>
      <dgm:spPr/>
      <dgm:t>
        <a:bodyPr/>
        <a:lstStyle/>
        <a:p>
          <a:endParaRPr lang="en-US"/>
        </a:p>
      </dgm:t>
    </dgm:pt>
    <dgm:pt modelId="{BF18B727-FD0E-724D-9E41-5BCCFF83E35B}" type="pres">
      <dgm:prSet presAssocID="{C8713E8B-30EF-D742-89D8-F8F5C34A5CD9}" presName="rootConnector" presStyleLbl="node2" presStyleIdx="0" presStyleCnt="3"/>
      <dgm:spPr/>
      <dgm:t>
        <a:bodyPr/>
        <a:lstStyle/>
        <a:p>
          <a:endParaRPr lang="en-US"/>
        </a:p>
      </dgm:t>
    </dgm:pt>
    <dgm:pt modelId="{330D4E02-FE16-114F-AB94-69C3E1FB6728}" type="pres">
      <dgm:prSet presAssocID="{C8713E8B-30EF-D742-89D8-F8F5C34A5CD9}" presName="hierChild4" presStyleCnt="0"/>
      <dgm:spPr/>
      <dgm:t>
        <a:bodyPr/>
        <a:lstStyle/>
        <a:p>
          <a:endParaRPr lang="en-US"/>
        </a:p>
      </dgm:t>
    </dgm:pt>
    <dgm:pt modelId="{12511B93-37AB-DD4C-BDD7-83B0D2C57502}" type="pres">
      <dgm:prSet presAssocID="{7DB01CF0-40FE-9840-B77D-F09AA9B39061}" presName="Name37" presStyleLbl="parChTrans1D3" presStyleIdx="0" presStyleCnt="2"/>
      <dgm:spPr/>
      <dgm:t>
        <a:bodyPr/>
        <a:lstStyle/>
        <a:p>
          <a:endParaRPr lang="en-US"/>
        </a:p>
      </dgm:t>
    </dgm:pt>
    <dgm:pt modelId="{DB1DDA66-82E5-A04D-AA1B-CE5641A64748}" type="pres">
      <dgm:prSet presAssocID="{8ECE34F3-04D6-6F41-ABD3-FC958560EF1F}" presName="hierRoot2" presStyleCnt="0">
        <dgm:presLayoutVars>
          <dgm:hierBranch val="init"/>
        </dgm:presLayoutVars>
      </dgm:prSet>
      <dgm:spPr/>
      <dgm:t>
        <a:bodyPr/>
        <a:lstStyle/>
        <a:p>
          <a:endParaRPr lang="en-US"/>
        </a:p>
      </dgm:t>
    </dgm:pt>
    <dgm:pt modelId="{7DFA56EE-ABD5-244C-9531-2EBB5532A1B4}" type="pres">
      <dgm:prSet presAssocID="{8ECE34F3-04D6-6F41-ABD3-FC958560EF1F}" presName="rootComposite" presStyleCnt="0"/>
      <dgm:spPr/>
      <dgm:t>
        <a:bodyPr/>
        <a:lstStyle/>
        <a:p>
          <a:endParaRPr lang="en-US"/>
        </a:p>
      </dgm:t>
    </dgm:pt>
    <dgm:pt modelId="{65500B7E-19AD-2046-8486-1B5204A47517}" type="pres">
      <dgm:prSet presAssocID="{8ECE34F3-04D6-6F41-ABD3-FC958560EF1F}" presName="rootText" presStyleLbl="node3" presStyleIdx="0" presStyleCnt="2">
        <dgm:presLayoutVars>
          <dgm:chPref val="3"/>
        </dgm:presLayoutVars>
      </dgm:prSet>
      <dgm:spPr/>
      <dgm:t>
        <a:bodyPr/>
        <a:lstStyle/>
        <a:p>
          <a:endParaRPr lang="en-US"/>
        </a:p>
      </dgm:t>
    </dgm:pt>
    <dgm:pt modelId="{24CE2406-FCD3-C144-A4F0-0B78B673B7A2}" type="pres">
      <dgm:prSet presAssocID="{8ECE34F3-04D6-6F41-ABD3-FC958560EF1F}" presName="rootConnector" presStyleLbl="node3" presStyleIdx="0" presStyleCnt="2"/>
      <dgm:spPr/>
      <dgm:t>
        <a:bodyPr/>
        <a:lstStyle/>
        <a:p>
          <a:endParaRPr lang="en-US"/>
        </a:p>
      </dgm:t>
    </dgm:pt>
    <dgm:pt modelId="{43285D91-D781-FA42-86FF-784420E34CF9}" type="pres">
      <dgm:prSet presAssocID="{8ECE34F3-04D6-6F41-ABD3-FC958560EF1F}" presName="hierChild4" presStyleCnt="0"/>
      <dgm:spPr/>
      <dgm:t>
        <a:bodyPr/>
        <a:lstStyle/>
        <a:p>
          <a:endParaRPr lang="en-US"/>
        </a:p>
      </dgm:t>
    </dgm:pt>
    <dgm:pt modelId="{4C890F56-A7A1-874E-836E-F265E9AB43EE}" type="pres">
      <dgm:prSet presAssocID="{74C79213-28B3-1349-B9B5-CD5151C280D7}" presName="Name37" presStyleLbl="parChTrans1D4" presStyleIdx="0" presStyleCnt="2"/>
      <dgm:spPr/>
      <dgm:t>
        <a:bodyPr/>
        <a:lstStyle/>
        <a:p>
          <a:endParaRPr lang="en-US"/>
        </a:p>
      </dgm:t>
    </dgm:pt>
    <dgm:pt modelId="{C9104201-3B52-5949-A4B5-C77C4BE5ED2D}" type="pres">
      <dgm:prSet presAssocID="{E001F463-C41B-914B-AC30-489D07111465}" presName="hierRoot2" presStyleCnt="0">
        <dgm:presLayoutVars>
          <dgm:hierBranch val="init"/>
        </dgm:presLayoutVars>
      </dgm:prSet>
      <dgm:spPr/>
      <dgm:t>
        <a:bodyPr/>
        <a:lstStyle/>
        <a:p>
          <a:endParaRPr lang="en-US"/>
        </a:p>
      </dgm:t>
    </dgm:pt>
    <dgm:pt modelId="{9E42D807-C92D-8640-9AFF-144B4250B4F6}" type="pres">
      <dgm:prSet presAssocID="{E001F463-C41B-914B-AC30-489D07111465}" presName="rootComposite" presStyleCnt="0"/>
      <dgm:spPr/>
      <dgm:t>
        <a:bodyPr/>
        <a:lstStyle/>
        <a:p>
          <a:endParaRPr lang="en-US"/>
        </a:p>
      </dgm:t>
    </dgm:pt>
    <dgm:pt modelId="{9532487A-6DC9-1F4F-B3FC-4056782A8F76}" type="pres">
      <dgm:prSet presAssocID="{E001F463-C41B-914B-AC30-489D07111465}" presName="rootText" presStyleLbl="node4" presStyleIdx="0" presStyleCnt="2">
        <dgm:presLayoutVars>
          <dgm:chPref val="3"/>
        </dgm:presLayoutVars>
      </dgm:prSet>
      <dgm:spPr/>
      <dgm:t>
        <a:bodyPr/>
        <a:lstStyle/>
        <a:p>
          <a:endParaRPr lang="en-US"/>
        </a:p>
      </dgm:t>
    </dgm:pt>
    <dgm:pt modelId="{95C614C4-4783-2449-A82C-D5D0FFFBA515}" type="pres">
      <dgm:prSet presAssocID="{E001F463-C41B-914B-AC30-489D07111465}" presName="rootConnector" presStyleLbl="node4" presStyleIdx="0" presStyleCnt="2"/>
      <dgm:spPr/>
      <dgm:t>
        <a:bodyPr/>
        <a:lstStyle/>
        <a:p>
          <a:endParaRPr lang="en-US"/>
        </a:p>
      </dgm:t>
    </dgm:pt>
    <dgm:pt modelId="{324C5E7C-8951-4F48-A26A-A1E5CC533C7E}" type="pres">
      <dgm:prSet presAssocID="{E001F463-C41B-914B-AC30-489D07111465}" presName="hierChild4" presStyleCnt="0"/>
      <dgm:spPr/>
      <dgm:t>
        <a:bodyPr/>
        <a:lstStyle/>
        <a:p>
          <a:endParaRPr lang="en-US"/>
        </a:p>
      </dgm:t>
    </dgm:pt>
    <dgm:pt modelId="{F5ECDFDC-DA06-F84B-813C-3246DBC7D2E0}" type="pres">
      <dgm:prSet presAssocID="{E001F463-C41B-914B-AC30-489D07111465}" presName="hierChild5" presStyleCnt="0"/>
      <dgm:spPr/>
      <dgm:t>
        <a:bodyPr/>
        <a:lstStyle/>
        <a:p>
          <a:endParaRPr lang="en-US"/>
        </a:p>
      </dgm:t>
    </dgm:pt>
    <dgm:pt modelId="{991E8DD7-A270-C24F-BA26-73D7037D3BDD}" type="pres">
      <dgm:prSet presAssocID="{C672C36B-6E9A-D441-9096-A14DF217EF4E}" presName="Name37" presStyleLbl="parChTrans1D4" presStyleIdx="1" presStyleCnt="2"/>
      <dgm:spPr/>
      <dgm:t>
        <a:bodyPr/>
        <a:lstStyle/>
        <a:p>
          <a:endParaRPr lang="en-US"/>
        </a:p>
      </dgm:t>
    </dgm:pt>
    <dgm:pt modelId="{6DF3AC61-74B2-9C44-A6EA-A9BBB1AC74E0}" type="pres">
      <dgm:prSet presAssocID="{226D068F-4EC3-5F40-86B0-7208C2354688}" presName="hierRoot2" presStyleCnt="0">
        <dgm:presLayoutVars>
          <dgm:hierBranch val="init"/>
        </dgm:presLayoutVars>
      </dgm:prSet>
      <dgm:spPr/>
      <dgm:t>
        <a:bodyPr/>
        <a:lstStyle/>
        <a:p>
          <a:endParaRPr lang="en-US"/>
        </a:p>
      </dgm:t>
    </dgm:pt>
    <dgm:pt modelId="{33A3EE07-ACA2-0149-A4CF-ED3AF8DB19FE}" type="pres">
      <dgm:prSet presAssocID="{226D068F-4EC3-5F40-86B0-7208C2354688}" presName="rootComposite" presStyleCnt="0"/>
      <dgm:spPr/>
      <dgm:t>
        <a:bodyPr/>
        <a:lstStyle/>
        <a:p>
          <a:endParaRPr lang="en-US"/>
        </a:p>
      </dgm:t>
    </dgm:pt>
    <dgm:pt modelId="{9B74A4DC-A7BA-5549-9F9D-6916F999C67C}" type="pres">
      <dgm:prSet presAssocID="{226D068F-4EC3-5F40-86B0-7208C2354688}" presName="rootText" presStyleLbl="node4" presStyleIdx="1" presStyleCnt="2">
        <dgm:presLayoutVars>
          <dgm:chPref val="3"/>
        </dgm:presLayoutVars>
      </dgm:prSet>
      <dgm:spPr/>
      <dgm:t>
        <a:bodyPr/>
        <a:lstStyle/>
        <a:p>
          <a:endParaRPr lang="en-US"/>
        </a:p>
      </dgm:t>
    </dgm:pt>
    <dgm:pt modelId="{4469E783-BE07-FE43-BAB2-8B5E6D039417}" type="pres">
      <dgm:prSet presAssocID="{226D068F-4EC3-5F40-86B0-7208C2354688}" presName="rootConnector" presStyleLbl="node4" presStyleIdx="1" presStyleCnt="2"/>
      <dgm:spPr/>
      <dgm:t>
        <a:bodyPr/>
        <a:lstStyle/>
        <a:p>
          <a:endParaRPr lang="en-US"/>
        </a:p>
      </dgm:t>
    </dgm:pt>
    <dgm:pt modelId="{44063E52-E88D-9948-A9EB-AD5BCB987F71}" type="pres">
      <dgm:prSet presAssocID="{226D068F-4EC3-5F40-86B0-7208C2354688}" presName="hierChild4" presStyleCnt="0"/>
      <dgm:spPr/>
      <dgm:t>
        <a:bodyPr/>
        <a:lstStyle/>
        <a:p>
          <a:endParaRPr lang="en-US"/>
        </a:p>
      </dgm:t>
    </dgm:pt>
    <dgm:pt modelId="{9D20F341-2B04-E542-A61B-4FFEC66F1D35}" type="pres">
      <dgm:prSet presAssocID="{226D068F-4EC3-5F40-86B0-7208C2354688}" presName="hierChild5" presStyleCnt="0"/>
      <dgm:spPr/>
      <dgm:t>
        <a:bodyPr/>
        <a:lstStyle/>
        <a:p>
          <a:endParaRPr lang="en-US"/>
        </a:p>
      </dgm:t>
    </dgm:pt>
    <dgm:pt modelId="{47A6590B-BA73-7247-8A97-A84E6B27AE51}" type="pres">
      <dgm:prSet presAssocID="{8ECE34F3-04D6-6F41-ABD3-FC958560EF1F}" presName="hierChild5" presStyleCnt="0"/>
      <dgm:spPr/>
      <dgm:t>
        <a:bodyPr/>
        <a:lstStyle/>
        <a:p>
          <a:endParaRPr lang="en-US"/>
        </a:p>
      </dgm:t>
    </dgm:pt>
    <dgm:pt modelId="{D5F570F4-6760-CF4A-9D07-5F4C70AD2267}" type="pres">
      <dgm:prSet presAssocID="{31E7191A-678F-554B-BCD0-C8D51FF5D879}" presName="Name37" presStyleLbl="parChTrans1D3" presStyleIdx="1" presStyleCnt="2"/>
      <dgm:spPr/>
      <dgm:t>
        <a:bodyPr/>
        <a:lstStyle/>
        <a:p>
          <a:endParaRPr lang="en-US"/>
        </a:p>
      </dgm:t>
    </dgm:pt>
    <dgm:pt modelId="{DB6392CA-81F7-C34D-975F-C6B2C10F8F33}" type="pres">
      <dgm:prSet presAssocID="{34C1B4EB-8152-9449-A836-98C4FE46E7F8}" presName="hierRoot2" presStyleCnt="0">
        <dgm:presLayoutVars>
          <dgm:hierBranch val="init"/>
        </dgm:presLayoutVars>
      </dgm:prSet>
      <dgm:spPr/>
      <dgm:t>
        <a:bodyPr/>
        <a:lstStyle/>
        <a:p>
          <a:endParaRPr lang="en-US"/>
        </a:p>
      </dgm:t>
    </dgm:pt>
    <dgm:pt modelId="{D939CCFB-7511-BC4B-971A-B99DBD2D1859}" type="pres">
      <dgm:prSet presAssocID="{34C1B4EB-8152-9449-A836-98C4FE46E7F8}" presName="rootComposite" presStyleCnt="0"/>
      <dgm:spPr/>
      <dgm:t>
        <a:bodyPr/>
        <a:lstStyle/>
        <a:p>
          <a:endParaRPr lang="en-US"/>
        </a:p>
      </dgm:t>
    </dgm:pt>
    <dgm:pt modelId="{BEFF6F4E-82FE-BA4F-B92C-04BD06A1766A}" type="pres">
      <dgm:prSet presAssocID="{34C1B4EB-8152-9449-A836-98C4FE46E7F8}" presName="rootText" presStyleLbl="node3" presStyleIdx="1" presStyleCnt="2">
        <dgm:presLayoutVars>
          <dgm:chPref val="3"/>
        </dgm:presLayoutVars>
      </dgm:prSet>
      <dgm:spPr/>
      <dgm:t>
        <a:bodyPr/>
        <a:lstStyle/>
        <a:p>
          <a:endParaRPr lang="en-US"/>
        </a:p>
      </dgm:t>
    </dgm:pt>
    <dgm:pt modelId="{64D80A00-1906-3E4E-81A8-21D65C330A8B}" type="pres">
      <dgm:prSet presAssocID="{34C1B4EB-8152-9449-A836-98C4FE46E7F8}" presName="rootConnector" presStyleLbl="node3" presStyleIdx="1" presStyleCnt="2"/>
      <dgm:spPr/>
      <dgm:t>
        <a:bodyPr/>
        <a:lstStyle/>
        <a:p>
          <a:endParaRPr lang="en-US"/>
        </a:p>
      </dgm:t>
    </dgm:pt>
    <dgm:pt modelId="{57A6E449-A013-9A4C-B217-46E0BCD370E2}" type="pres">
      <dgm:prSet presAssocID="{34C1B4EB-8152-9449-A836-98C4FE46E7F8}" presName="hierChild4" presStyleCnt="0"/>
      <dgm:spPr/>
      <dgm:t>
        <a:bodyPr/>
        <a:lstStyle/>
        <a:p>
          <a:endParaRPr lang="en-US"/>
        </a:p>
      </dgm:t>
    </dgm:pt>
    <dgm:pt modelId="{40570F15-238A-7D4E-AA00-D421253957C2}" type="pres">
      <dgm:prSet presAssocID="{34C1B4EB-8152-9449-A836-98C4FE46E7F8}" presName="hierChild5" presStyleCnt="0"/>
      <dgm:spPr/>
      <dgm:t>
        <a:bodyPr/>
        <a:lstStyle/>
        <a:p>
          <a:endParaRPr lang="en-US"/>
        </a:p>
      </dgm:t>
    </dgm:pt>
    <dgm:pt modelId="{7FA9C596-EC22-5048-9EBF-4EA4805A15D0}" type="pres">
      <dgm:prSet presAssocID="{C8713E8B-30EF-D742-89D8-F8F5C34A5CD9}" presName="hierChild5" presStyleCnt="0"/>
      <dgm:spPr/>
      <dgm:t>
        <a:bodyPr/>
        <a:lstStyle/>
        <a:p>
          <a:endParaRPr lang="en-US"/>
        </a:p>
      </dgm:t>
    </dgm:pt>
    <dgm:pt modelId="{85FA47E5-7398-604E-B9CE-907533EE4E19}" type="pres">
      <dgm:prSet presAssocID="{37A77165-71E5-AE47-B3E1-0AB250539F0F}" presName="Name37" presStyleLbl="parChTrans1D2" presStyleIdx="1" presStyleCnt="3"/>
      <dgm:spPr/>
      <dgm:t>
        <a:bodyPr/>
        <a:lstStyle/>
        <a:p>
          <a:endParaRPr lang="en-US"/>
        </a:p>
      </dgm:t>
    </dgm:pt>
    <dgm:pt modelId="{68B4C46D-C6E5-9B48-9F1B-E0166403589A}" type="pres">
      <dgm:prSet presAssocID="{50DE4644-20F9-714A-B561-88698C320898}" presName="hierRoot2" presStyleCnt="0">
        <dgm:presLayoutVars>
          <dgm:hierBranch val="init"/>
        </dgm:presLayoutVars>
      </dgm:prSet>
      <dgm:spPr/>
      <dgm:t>
        <a:bodyPr/>
        <a:lstStyle/>
        <a:p>
          <a:endParaRPr lang="en-US"/>
        </a:p>
      </dgm:t>
    </dgm:pt>
    <dgm:pt modelId="{35C811D6-0A68-A942-B3B3-BC4E73154050}" type="pres">
      <dgm:prSet presAssocID="{50DE4644-20F9-714A-B561-88698C320898}" presName="rootComposite" presStyleCnt="0"/>
      <dgm:spPr/>
      <dgm:t>
        <a:bodyPr/>
        <a:lstStyle/>
        <a:p>
          <a:endParaRPr lang="en-US"/>
        </a:p>
      </dgm:t>
    </dgm:pt>
    <dgm:pt modelId="{EB8EB156-95A5-D94D-8319-08108F245BFF}" type="pres">
      <dgm:prSet presAssocID="{50DE4644-20F9-714A-B561-88698C320898}" presName="rootText" presStyleLbl="node2" presStyleIdx="1" presStyleCnt="3">
        <dgm:presLayoutVars>
          <dgm:chPref val="3"/>
        </dgm:presLayoutVars>
      </dgm:prSet>
      <dgm:spPr/>
      <dgm:t>
        <a:bodyPr/>
        <a:lstStyle/>
        <a:p>
          <a:endParaRPr lang="en-US"/>
        </a:p>
      </dgm:t>
    </dgm:pt>
    <dgm:pt modelId="{8CF343A2-DD09-2E45-A6C9-544AF740FD94}" type="pres">
      <dgm:prSet presAssocID="{50DE4644-20F9-714A-B561-88698C320898}" presName="rootConnector" presStyleLbl="node2" presStyleIdx="1" presStyleCnt="3"/>
      <dgm:spPr/>
      <dgm:t>
        <a:bodyPr/>
        <a:lstStyle/>
        <a:p>
          <a:endParaRPr lang="en-US"/>
        </a:p>
      </dgm:t>
    </dgm:pt>
    <dgm:pt modelId="{53F7BBB9-65E2-6E4A-827B-729ABFF4E633}" type="pres">
      <dgm:prSet presAssocID="{50DE4644-20F9-714A-B561-88698C320898}" presName="hierChild4" presStyleCnt="0"/>
      <dgm:spPr/>
      <dgm:t>
        <a:bodyPr/>
        <a:lstStyle/>
        <a:p>
          <a:endParaRPr lang="en-US"/>
        </a:p>
      </dgm:t>
    </dgm:pt>
    <dgm:pt modelId="{E79749D6-6AA2-344A-83B1-AD369904E5EC}" type="pres">
      <dgm:prSet presAssocID="{50DE4644-20F9-714A-B561-88698C320898}" presName="hierChild5" presStyleCnt="0"/>
      <dgm:spPr/>
      <dgm:t>
        <a:bodyPr/>
        <a:lstStyle/>
        <a:p>
          <a:endParaRPr lang="en-US"/>
        </a:p>
      </dgm:t>
    </dgm:pt>
    <dgm:pt modelId="{850C6B1F-E712-B741-BD18-12C2C0968A26}" type="pres">
      <dgm:prSet presAssocID="{A348B92C-0029-984B-AEBC-FC8AB6899B91}" presName="Name37" presStyleLbl="parChTrans1D2" presStyleIdx="2" presStyleCnt="3"/>
      <dgm:spPr/>
      <dgm:t>
        <a:bodyPr/>
        <a:lstStyle/>
        <a:p>
          <a:endParaRPr lang="en-US"/>
        </a:p>
      </dgm:t>
    </dgm:pt>
    <dgm:pt modelId="{9BEE00A4-EAA1-3040-ADA0-EDF52A498F39}" type="pres">
      <dgm:prSet presAssocID="{5D67189C-E818-C449-A2CE-5F6A1DA41D36}" presName="hierRoot2" presStyleCnt="0">
        <dgm:presLayoutVars>
          <dgm:hierBranch val="init"/>
        </dgm:presLayoutVars>
      </dgm:prSet>
      <dgm:spPr/>
      <dgm:t>
        <a:bodyPr/>
        <a:lstStyle/>
        <a:p>
          <a:endParaRPr lang="en-US"/>
        </a:p>
      </dgm:t>
    </dgm:pt>
    <dgm:pt modelId="{3CC1E026-2FF0-5B4C-BD73-99B3F82805F0}" type="pres">
      <dgm:prSet presAssocID="{5D67189C-E818-C449-A2CE-5F6A1DA41D36}" presName="rootComposite" presStyleCnt="0"/>
      <dgm:spPr/>
      <dgm:t>
        <a:bodyPr/>
        <a:lstStyle/>
        <a:p>
          <a:endParaRPr lang="en-US"/>
        </a:p>
      </dgm:t>
    </dgm:pt>
    <dgm:pt modelId="{71A02C5A-63C4-384F-AB28-72431AB7701C}" type="pres">
      <dgm:prSet presAssocID="{5D67189C-E818-C449-A2CE-5F6A1DA41D36}" presName="rootText" presStyleLbl="node2" presStyleIdx="2" presStyleCnt="3">
        <dgm:presLayoutVars>
          <dgm:chPref val="3"/>
        </dgm:presLayoutVars>
      </dgm:prSet>
      <dgm:spPr/>
      <dgm:t>
        <a:bodyPr/>
        <a:lstStyle/>
        <a:p>
          <a:endParaRPr lang="en-US"/>
        </a:p>
      </dgm:t>
    </dgm:pt>
    <dgm:pt modelId="{095C18E6-E1CF-D540-859D-A52AC2963438}" type="pres">
      <dgm:prSet presAssocID="{5D67189C-E818-C449-A2CE-5F6A1DA41D36}" presName="rootConnector" presStyleLbl="node2" presStyleIdx="2" presStyleCnt="3"/>
      <dgm:spPr/>
      <dgm:t>
        <a:bodyPr/>
        <a:lstStyle/>
        <a:p>
          <a:endParaRPr lang="en-US"/>
        </a:p>
      </dgm:t>
    </dgm:pt>
    <dgm:pt modelId="{4284C54A-7A95-EF49-80D6-A46F1D26FA80}" type="pres">
      <dgm:prSet presAssocID="{5D67189C-E818-C449-A2CE-5F6A1DA41D36}" presName="hierChild4" presStyleCnt="0"/>
      <dgm:spPr/>
      <dgm:t>
        <a:bodyPr/>
        <a:lstStyle/>
        <a:p>
          <a:endParaRPr lang="en-US"/>
        </a:p>
      </dgm:t>
    </dgm:pt>
    <dgm:pt modelId="{DB2E53F7-086E-A44C-9B3F-4CA05B7B934C}" type="pres">
      <dgm:prSet presAssocID="{5D67189C-E818-C449-A2CE-5F6A1DA41D36}" presName="hierChild5" presStyleCnt="0"/>
      <dgm:spPr/>
      <dgm:t>
        <a:bodyPr/>
        <a:lstStyle/>
        <a:p>
          <a:endParaRPr lang="en-US"/>
        </a:p>
      </dgm:t>
    </dgm:pt>
    <dgm:pt modelId="{FD48DB9F-90B0-8E4F-A279-1F1AA045DEC3}" type="pres">
      <dgm:prSet presAssocID="{1C5278C5-85BF-8A4B-8ED0-780E33D15BFE}" presName="hierChild3" presStyleCnt="0"/>
      <dgm:spPr/>
      <dgm:t>
        <a:bodyPr/>
        <a:lstStyle/>
        <a:p>
          <a:endParaRPr lang="en-US"/>
        </a:p>
      </dgm:t>
    </dgm:pt>
    <dgm:pt modelId="{3A6BF586-0677-9D46-866B-51E5CF27D269}" type="pres">
      <dgm:prSet presAssocID="{C2859A4D-3A11-5A43-8DE4-B8DC8FB3A794}" presName="hierRoot1" presStyleCnt="0">
        <dgm:presLayoutVars>
          <dgm:hierBranch val="init"/>
        </dgm:presLayoutVars>
      </dgm:prSet>
      <dgm:spPr/>
      <dgm:t>
        <a:bodyPr/>
        <a:lstStyle/>
        <a:p>
          <a:endParaRPr lang="en-US"/>
        </a:p>
      </dgm:t>
    </dgm:pt>
    <dgm:pt modelId="{E475487D-C011-EC49-BB19-C17EECBC4A9A}" type="pres">
      <dgm:prSet presAssocID="{C2859A4D-3A11-5A43-8DE4-B8DC8FB3A794}" presName="rootComposite1" presStyleCnt="0"/>
      <dgm:spPr/>
      <dgm:t>
        <a:bodyPr/>
        <a:lstStyle/>
        <a:p>
          <a:endParaRPr lang="en-US"/>
        </a:p>
      </dgm:t>
    </dgm:pt>
    <dgm:pt modelId="{78D0A3A9-DEEA-4A40-BD6B-D319B1E3C7A5}" type="pres">
      <dgm:prSet presAssocID="{C2859A4D-3A11-5A43-8DE4-B8DC8FB3A794}" presName="rootText1" presStyleLbl="node0" presStyleIdx="1" presStyleCnt="2">
        <dgm:presLayoutVars>
          <dgm:chPref val="3"/>
        </dgm:presLayoutVars>
      </dgm:prSet>
      <dgm:spPr/>
      <dgm:t>
        <a:bodyPr/>
        <a:lstStyle/>
        <a:p>
          <a:endParaRPr lang="en-US"/>
        </a:p>
      </dgm:t>
    </dgm:pt>
    <dgm:pt modelId="{6878DE54-154D-774A-B8C8-C0E263BFA145}" type="pres">
      <dgm:prSet presAssocID="{C2859A4D-3A11-5A43-8DE4-B8DC8FB3A794}" presName="rootConnector1" presStyleLbl="node1" presStyleIdx="0" presStyleCnt="0"/>
      <dgm:spPr/>
      <dgm:t>
        <a:bodyPr/>
        <a:lstStyle/>
        <a:p>
          <a:endParaRPr lang="en-US"/>
        </a:p>
      </dgm:t>
    </dgm:pt>
    <dgm:pt modelId="{E2322A36-3A60-484E-AA28-DEAB7C64618C}" type="pres">
      <dgm:prSet presAssocID="{C2859A4D-3A11-5A43-8DE4-B8DC8FB3A794}" presName="hierChild2" presStyleCnt="0"/>
      <dgm:spPr/>
      <dgm:t>
        <a:bodyPr/>
        <a:lstStyle/>
        <a:p>
          <a:endParaRPr lang="en-US"/>
        </a:p>
      </dgm:t>
    </dgm:pt>
    <dgm:pt modelId="{31E845E3-6D85-8147-8263-BD86708F44B0}" type="pres">
      <dgm:prSet presAssocID="{C2859A4D-3A11-5A43-8DE4-B8DC8FB3A794}" presName="hierChild3" presStyleCnt="0"/>
      <dgm:spPr/>
      <dgm:t>
        <a:bodyPr/>
        <a:lstStyle/>
        <a:p>
          <a:endParaRPr lang="en-US"/>
        </a:p>
      </dgm:t>
    </dgm:pt>
  </dgm:ptLst>
  <dgm:cxnLst>
    <dgm:cxn modelId="{833A1F54-6C66-D648-99F3-D911A8FC1EE7}" srcId="{4846DC0D-2860-B349-815B-B02CF9382C34}" destId="{C2859A4D-3A11-5A43-8DE4-B8DC8FB3A794}" srcOrd="1" destOrd="0" parTransId="{81D28D71-C50C-C14C-96A1-D1F5515CE30B}" sibTransId="{47A4D21F-23B1-464E-BBE0-C0BA4214D501}"/>
    <dgm:cxn modelId="{6A2FD068-BC38-4A42-B59E-3049994EE3EE}" type="presOf" srcId="{31E7191A-678F-554B-BCD0-C8D51FF5D879}" destId="{D5F570F4-6760-CF4A-9D07-5F4C70AD2267}" srcOrd="0" destOrd="0" presId="urn:microsoft.com/office/officeart/2005/8/layout/orgChart1"/>
    <dgm:cxn modelId="{179B9CD9-4F74-BA48-BF43-4CDBAB34B62E}" type="presOf" srcId="{5D67189C-E818-C449-A2CE-5F6A1DA41D36}" destId="{71A02C5A-63C4-384F-AB28-72431AB7701C}" srcOrd="0" destOrd="0" presId="urn:microsoft.com/office/officeart/2005/8/layout/orgChart1"/>
    <dgm:cxn modelId="{5AEB86FA-DAFB-9F48-94D1-0A73E79BED4F}" type="presOf" srcId="{50DE4644-20F9-714A-B561-88698C320898}" destId="{8CF343A2-DD09-2E45-A6C9-544AF740FD94}" srcOrd="1" destOrd="0" presId="urn:microsoft.com/office/officeart/2005/8/layout/orgChart1"/>
    <dgm:cxn modelId="{E8768FF4-45A4-764D-AAF1-09B9FEBFE253}" type="presOf" srcId="{226D068F-4EC3-5F40-86B0-7208C2354688}" destId="{9B74A4DC-A7BA-5549-9F9D-6916F999C67C}" srcOrd="0" destOrd="0" presId="urn:microsoft.com/office/officeart/2005/8/layout/orgChart1"/>
    <dgm:cxn modelId="{C6BEE0A0-52EE-1945-8619-08733E2F6E38}" type="presOf" srcId="{4846DC0D-2860-B349-815B-B02CF9382C34}" destId="{33DDC944-3E86-7A40-B71F-8463BE7E9E19}" srcOrd="0" destOrd="0" presId="urn:microsoft.com/office/officeart/2005/8/layout/orgChart1"/>
    <dgm:cxn modelId="{94106CE7-70CE-1A46-AEA6-4623AB486ABB}" type="presOf" srcId="{74C79213-28B3-1349-B9B5-CD5151C280D7}" destId="{4C890F56-A7A1-874E-836E-F265E9AB43EE}" srcOrd="0" destOrd="0" presId="urn:microsoft.com/office/officeart/2005/8/layout/orgChart1"/>
    <dgm:cxn modelId="{BA8E3EFD-A11E-394B-9EF2-6ABF4EF07105}" type="presOf" srcId="{C2859A4D-3A11-5A43-8DE4-B8DC8FB3A794}" destId="{78D0A3A9-DEEA-4A40-BD6B-D319B1E3C7A5}" srcOrd="0" destOrd="0" presId="urn:microsoft.com/office/officeart/2005/8/layout/orgChart1"/>
    <dgm:cxn modelId="{536D3CA7-1259-634C-B035-ADB49E408B4D}" type="presOf" srcId="{1C5278C5-85BF-8A4B-8ED0-780E33D15BFE}" destId="{657ECA32-23EB-AD47-B788-46AE1CBEEB8F}" srcOrd="0" destOrd="0" presId="urn:microsoft.com/office/officeart/2005/8/layout/orgChart1"/>
    <dgm:cxn modelId="{191A0E59-708F-6747-AA0A-BC2A43F24FB7}" type="presOf" srcId="{50DE4644-20F9-714A-B561-88698C320898}" destId="{EB8EB156-95A5-D94D-8319-08108F245BFF}" srcOrd="0" destOrd="0" presId="urn:microsoft.com/office/officeart/2005/8/layout/orgChart1"/>
    <dgm:cxn modelId="{B8D14565-4CB3-5A40-9020-31C1EE850178}" type="presOf" srcId="{8ECE34F3-04D6-6F41-ABD3-FC958560EF1F}" destId="{65500B7E-19AD-2046-8486-1B5204A47517}" srcOrd="0" destOrd="0" presId="urn:microsoft.com/office/officeart/2005/8/layout/orgChart1"/>
    <dgm:cxn modelId="{00A536CA-8249-EF4D-B59A-5A83762DB7F3}" type="presOf" srcId="{C672C36B-6E9A-D441-9096-A14DF217EF4E}" destId="{991E8DD7-A270-C24F-BA26-73D7037D3BDD}" srcOrd="0" destOrd="0" presId="urn:microsoft.com/office/officeart/2005/8/layout/orgChart1"/>
    <dgm:cxn modelId="{1A422859-A0AC-5545-99A1-970CA6150CC2}" type="presOf" srcId="{8ECE34F3-04D6-6F41-ABD3-FC958560EF1F}" destId="{24CE2406-FCD3-C144-A4F0-0B78B673B7A2}" srcOrd="1" destOrd="0" presId="urn:microsoft.com/office/officeart/2005/8/layout/orgChart1"/>
    <dgm:cxn modelId="{787966E3-9182-E843-BDBB-0EBF894EE1CB}" type="presOf" srcId="{E001F463-C41B-914B-AC30-489D07111465}" destId="{9532487A-6DC9-1F4F-B3FC-4056782A8F76}" srcOrd="0" destOrd="0" presId="urn:microsoft.com/office/officeart/2005/8/layout/orgChart1"/>
    <dgm:cxn modelId="{A8B2BAB8-DAE7-FC46-8983-35CB60D27266}" type="presOf" srcId="{34C1B4EB-8152-9449-A836-98C4FE46E7F8}" destId="{64D80A00-1906-3E4E-81A8-21D65C330A8B}" srcOrd="1" destOrd="0" presId="urn:microsoft.com/office/officeart/2005/8/layout/orgChart1"/>
    <dgm:cxn modelId="{F8096CA9-DA75-F14E-B2F2-AE04F3429FB5}" type="presOf" srcId="{A348B92C-0029-984B-AEBC-FC8AB6899B91}" destId="{850C6B1F-E712-B741-BD18-12C2C0968A26}" srcOrd="0" destOrd="0" presId="urn:microsoft.com/office/officeart/2005/8/layout/orgChart1"/>
    <dgm:cxn modelId="{947E094D-45C5-8440-BFD6-FBC79A7A0EC1}" srcId="{C8713E8B-30EF-D742-89D8-F8F5C34A5CD9}" destId="{34C1B4EB-8152-9449-A836-98C4FE46E7F8}" srcOrd="1" destOrd="0" parTransId="{31E7191A-678F-554B-BCD0-C8D51FF5D879}" sibTransId="{98682C07-97A7-B446-A77B-5F11F27D9300}"/>
    <dgm:cxn modelId="{353914D8-8926-E44E-97D7-57C2F501E790}" type="presOf" srcId="{E001F463-C41B-914B-AC30-489D07111465}" destId="{95C614C4-4783-2449-A82C-D5D0FFFBA515}" srcOrd="1" destOrd="0" presId="urn:microsoft.com/office/officeart/2005/8/layout/orgChart1"/>
    <dgm:cxn modelId="{A0FC3311-5633-1F4E-BA97-BC4917B5F849}" type="presOf" srcId="{C2859A4D-3A11-5A43-8DE4-B8DC8FB3A794}" destId="{6878DE54-154D-774A-B8C8-C0E263BFA145}" srcOrd="1" destOrd="0" presId="urn:microsoft.com/office/officeart/2005/8/layout/orgChart1"/>
    <dgm:cxn modelId="{85A176F0-BDCE-4F43-9A02-6D5D48FB991F}" type="presOf" srcId="{C8713E8B-30EF-D742-89D8-F8F5C34A5CD9}" destId="{BF18B727-FD0E-724D-9E41-5BCCFF83E35B}" srcOrd="1" destOrd="0" presId="urn:microsoft.com/office/officeart/2005/8/layout/orgChart1"/>
    <dgm:cxn modelId="{BABE8D2C-F911-DC4F-8A11-809A5B356EF9}" srcId="{C8713E8B-30EF-D742-89D8-F8F5C34A5CD9}" destId="{8ECE34F3-04D6-6F41-ABD3-FC958560EF1F}" srcOrd="0" destOrd="0" parTransId="{7DB01CF0-40FE-9840-B77D-F09AA9B39061}" sibTransId="{8C8EE761-BAFC-A649-A306-B64ABAEA6B17}"/>
    <dgm:cxn modelId="{066BD1DF-78F1-E640-B108-F6387C5F18E7}" srcId="{1C5278C5-85BF-8A4B-8ED0-780E33D15BFE}" destId="{50DE4644-20F9-714A-B561-88698C320898}" srcOrd="1" destOrd="0" parTransId="{37A77165-71E5-AE47-B3E1-0AB250539F0F}" sibTransId="{74D2ECDB-4CDE-F447-924F-B9A48A494E47}"/>
    <dgm:cxn modelId="{0ACBE426-90AC-604F-8001-0B32C9032FED}" type="presOf" srcId="{5D67189C-E818-C449-A2CE-5F6A1DA41D36}" destId="{095C18E6-E1CF-D540-859D-A52AC2963438}" srcOrd="1" destOrd="0" presId="urn:microsoft.com/office/officeart/2005/8/layout/orgChart1"/>
    <dgm:cxn modelId="{9905E0FD-893F-F64F-8AD8-E033C901D7D6}" type="presOf" srcId="{1C5278C5-85BF-8A4B-8ED0-780E33D15BFE}" destId="{D4D2ADB2-DC9C-D74E-8CB0-2F9446577C59}" srcOrd="1" destOrd="0" presId="urn:microsoft.com/office/officeart/2005/8/layout/orgChart1"/>
    <dgm:cxn modelId="{0E6702DC-00A0-2A47-94B2-6B932137EEDF}" type="presOf" srcId="{B283B735-E9AC-664D-B3B5-DE4FB882959D}" destId="{C638484C-C8CC-B843-9191-8E9695E9BF79}" srcOrd="0" destOrd="0" presId="urn:microsoft.com/office/officeart/2005/8/layout/orgChart1"/>
    <dgm:cxn modelId="{BDF3E5D3-1B9F-4F4B-A0B9-9AE449742ADC}" srcId="{8ECE34F3-04D6-6F41-ABD3-FC958560EF1F}" destId="{226D068F-4EC3-5F40-86B0-7208C2354688}" srcOrd="1" destOrd="0" parTransId="{C672C36B-6E9A-D441-9096-A14DF217EF4E}" sibTransId="{106D5C08-4E2B-6648-86FB-624A26AC86C6}"/>
    <dgm:cxn modelId="{3E3FC9B3-A043-4140-9058-7B291C2B2679}" type="presOf" srcId="{226D068F-4EC3-5F40-86B0-7208C2354688}" destId="{4469E783-BE07-FE43-BAB2-8B5E6D039417}" srcOrd="1" destOrd="0" presId="urn:microsoft.com/office/officeart/2005/8/layout/orgChart1"/>
    <dgm:cxn modelId="{FA879E1D-73E7-764B-8C20-FF8A80D39451}" type="presOf" srcId="{7DB01CF0-40FE-9840-B77D-F09AA9B39061}" destId="{12511B93-37AB-DD4C-BDD7-83B0D2C57502}" srcOrd="0" destOrd="0" presId="urn:microsoft.com/office/officeart/2005/8/layout/orgChart1"/>
    <dgm:cxn modelId="{BF4777D6-62A0-3C45-8433-CF32BA45742A}" srcId="{4846DC0D-2860-B349-815B-B02CF9382C34}" destId="{1C5278C5-85BF-8A4B-8ED0-780E33D15BFE}" srcOrd="0" destOrd="0" parTransId="{C12314A3-430E-5946-8AA4-762409232957}" sibTransId="{8094B73A-FF6A-1A4E-ACF0-FC12B365FD88}"/>
    <dgm:cxn modelId="{2226F795-2C57-BA4B-9576-D324552F48FD}" type="presOf" srcId="{34C1B4EB-8152-9449-A836-98C4FE46E7F8}" destId="{BEFF6F4E-82FE-BA4F-B92C-04BD06A1766A}" srcOrd="0" destOrd="0" presId="urn:microsoft.com/office/officeart/2005/8/layout/orgChart1"/>
    <dgm:cxn modelId="{C35958C3-B995-D14E-B6BC-71B74392B8A9}" srcId="{1C5278C5-85BF-8A4B-8ED0-780E33D15BFE}" destId="{5D67189C-E818-C449-A2CE-5F6A1DA41D36}" srcOrd="2" destOrd="0" parTransId="{A348B92C-0029-984B-AEBC-FC8AB6899B91}" sibTransId="{88F5BA35-25FA-B84B-8E9B-8DD5976CD2C6}"/>
    <dgm:cxn modelId="{9C0DF1BE-6B8C-0B43-999D-3A0F6AB8AF45}" srcId="{8ECE34F3-04D6-6F41-ABD3-FC958560EF1F}" destId="{E001F463-C41B-914B-AC30-489D07111465}" srcOrd="0" destOrd="0" parTransId="{74C79213-28B3-1349-B9B5-CD5151C280D7}" sibTransId="{500EEF1A-001A-154C-935D-5E0EC66476C3}"/>
    <dgm:cxn modelId="{99A62AC0-00F9-224D-8A8D-9FFDC189A868}" srcId="{1C5278C5-85BF-8A4B-8ED0-780E33D15BFE}" destId="{C8713E8B-30EF-D742-89D8-F8F5C34A5CD9}" srcOrd="0" destOrd="0" parTransId="{B283B735-E9AC-664D-B3B5-DE4FB882959D}" sibTransId="{B30B2EFE-C8D7-3C4F-B686-C32B2D647B52}"/>
    <dgm:cxn modelId="{785818FB-704E-1F46-AB5F-76218A8A580D}" type="presOf" srcId="{37A77165-71E5-AE47-B3E1-0AB250539F0F}" destId="{85FA47E5-7398-604E-B9CE-907533EE4E19}" srcOrd="0" destOrd="0" presId="urn:microsoft.com/office/officeart/2005/8/layout/orgChart1"/>
    <dgm:cxn modelId="{DB68970C-DAC7-A04B-BC7E-32AEF9EB552B}" type="presOf" srcId="{C8713E8B-30EF-D742-89D8-F8F5C34A5CD9}" destId="{5B8C65F5-D827-964B-B91C-09AACCAA26FC}" srcOrd="0" destOrd="0" presId="urn:microsoft.com/office/officeart/2005/8/layout/orgChart1"/>
    <dgm:cxn modelId="{40CC1475-318F-9C44-859F-481AAA6E8570}" type="presParOf" srcId="{33DDC944-3E86-7A40-B71F-8463BE7E9E19}" destId="{F1A479A9-587E-5C4B-92FD-8B7F728546A2}" srcOrd="0" destOrd="0" presId="urn:microsoft.com/office/officeart/2005/8/layout/orgChart1"/>
    <dgm:cxn modelId="{76990445-22F4-B34A-A553-10C4F416DBA8}" type="presParOf" srcId="{F1A479A9-587E-5C4B-92FD-8B7F728546A2}" destId="{B1EEE1BE-6E53-8149-8285-3DFC6C94316E}" srcOrd="0" destOrd="0" presId="urn:microsoft.com/office/officeart/2005/8/layout/orgChart1"/>
    <dgm:cxn modelId="{EA3AF6BD-E783-9C4A-8ED2-544EEDFC0640}" type="presParOf" srcId="{B1EEE1BE-6E53-8149-8285-3DFC6C94316E}" destId="{657ECA32-23EB-AD47-B788-46AE1CBEEB8F}" srcOrd="0" destOrd="0" presId="urn:microsoft.com/office/officeart/2005/8/layout/orgChart1"/>
    <dgm:cxn modelId="{4318A8D0-5F7F-9940-94DC-3F61166CB441}" type="presParOf" srcId="{B1EEE1BE-6E53-8149-8285-3DFC6C94316E}" destId="{D4D2ADB2-DC9C-D74E-8CB0-2F9446577C59}" srcOrd="1" destOrd="0" presId="urn:microsoft.com/office/officeart/2005/8/layout/orgChart1"/>
    <dgm:cxn modelId="{F957F024-E7DA-0446-9EA7-9E4926793349}" type="presParOf" srcId="{F1A479A9-587E-5C4B-92FD-8B7F728546A2}" destId="{0EC6B7A8-07A8-CE4F-9D07-9C097DB42714}" srcOrd="1" destOrd="0" presId="urn:microsoft.com/office/officeart/2005/8/layout/orgChart1"/>
    <dgm:cxn modelId="{4DD9010A-62C3-D947-ADC5-E9BADDEB1428}" type="presParOf" srcId="{0EC6B7A8-07A8-CE4F-9D07-9C097DB42714}" destId="{C638484C-C8CC-B843-9191-8E9695E9BF79}" srcOrd="0" destOrd="0" presId="urn:microsoft.com/office/officeart/2005/8/layout/orgChart1"/>
    <dgm:cxn modelId="{66400A96-2BE7-D74B-92C8-ECB0AAA2748F}" type="presParOf" srcId="{0EC6B7A8-07A8-CE4F-9D07-9C097DB42714}" destId="{473B70B0-EB30-A54E-AF07-10DA0492FCC3}" srcOrd="1" destOrd="0" presId="urn:microsoft.com/office/officeart/2005/8/layout/orgChart1"/>
    <dgm:cxn modelId="{934405E7-E5FA-4E41-A28E-A4E59815B397}" type="presParOf" srcId="{473B70B0-EB30-A54E-AF07-10DA0492FCC3}" destId="{233D1E4A-7229-8742-ADA8-2A055DC6C183}" srcOrd="0" destOrd="0" presId="urn:microsoft.com/office/officeart/2005/8/layout/orgChart1"/>
    <dgm:cxn modelId="{108FBF95-E66B-EE4E-B1FC-82F744DAD17A}" type="presParOf" srcId="{233D1E4A-7229-8742-ADA8-2A055DC6C183}" destId="{5B8C65F5-D827-964B-B91C-09AACCAA26FC}" srcOrd="0" destOrd="0" presId="urn:microsoft.com/office/officeart/2005/8/layout/orgChart1"/>
    <dgm:cxn modelId="{D7B095D2-6764-3241-880C-2E59A741F639}" type="presParOf" srcId="{233D1E4A-7229-8742-ADA8-2A055DC6C183}" destId="{BF18B727-FD0E-724D-9E41-5BCCFF83E35B}" srcOrd="1" destOrd="0" presId="urn:microsoft.com/office/officeart/2005/8/layout/orgChart1"/>
    <dgm:cxn modelId="{72962B45-42D8-A447-8345-5387AA0BE2EA}" type="presParOf" srcId="{473B70B0-EB30-A54E-AF07-10DA0492FCC3}" destId="{330D4E02-FE16-114F-AB94-69C3E1FB6728}" srcOrd="1" destOrd="0" presId="urn:microsoft.com/office/officeart/2005/8/layout/orgChart1"/>
    <dgm:cxn modelId="{116E3139-6B7A-4E46-B0A3-169F1E1A62F5}" type="presParOf" srcId="{330D4E02-FE16-114F-AB94-69C3E1FB6728}" destId="{12511B93-37AB-DD4C-BDD7-83B0D2C57502}" srcOrd="0" destOrd="0" presId="urn:microsoft.com/office/officeart/2005/8/layout/orgChart1"/>
    <dgm:cxn modelId="{0317B23E-FFC1-2C4C-893C-784914BDC14F}" type="presParOf" srcId="{330D4E02-FE16-114F-AB94-69C3E1FB6728}" destId="{DB1DDA66-82E5-A04D-AA1B-CE5641A64748}" srcOrd="1" destOrd="0" presId="urn:microsoft.com/office/officeart/2005/8/layout/orgChart1"/>
    <dgm:cxn modelId="{2EEBA205-B6CC-194A-B048-B396B933FB4E}" type="presParOf" srcId="{DB1DDA66-82E5-A04D-AA1B-CE5641A64748}" destId="{7DFA56EE-ABD5-244C-9531-2EBB5532A1B4}" srcOrd="0" destOrd="0" presId="urn:microsoft.com/office/officeart/2005/8/layout/orgChart1"/>
    <dgm:cxn modelId="{30C54EC9-7C7C-624C-8255-5EAB6113E560}" type="presParOf" srcId="{7DFA56EE-ABD5-244C-9531-2EBB5532A1B4}" destId="{65500B7E-19AD-2046-8486-1B5204A47517}" srcOrd="0" destOrd="0" presId="urn:microsoft.com/office/officeart/2005/8/layout/orgChart1"/>
    <dgm:cxn modelId="{0ED4AB82-C0C7-E441-82C0-86500BDB04A7}" type="presParOf" srcId="{7DFA56EE-ABD5-244C-9531-2EBB5532A1B4}" destId="{24CE2406-FCD3-C144-A4F0-0B78B673B7A2}" srcOrd="1" destOrd="0" presId="urn:microsoft.com/office/officeart/2005/8/layout/orgChart1"/>
    <dgm:cxn modelId="{A57646C8-96DB-9949-A2C9-4A53D643FE25}" type="presParOf" srcId="{DB1DDA66-82E5-A04D-AA1B-CE5641A64748}" destId="{43285D91-D781-FA42-86FF-784420E34CF9}" srcOrd="1" destOrd="0" presId="urn:microsoft.com/office/officeart/2005/8/layout/orgChart1"/>
    <dgm:cxn modelId="{A825407A-C82C-D541-A66A-5C6E51306911}" type="presParOf" srcId="{43285D91-D781-FA42-86FF-784420E34CF9}" destId="{4C890F56-A7A1-874E-836E-F265E9AB43EE}" srcOrd="0" destOrd="0" presId="urn:microsoft.com/office/officeart/2005/8/layout/orgChart1"/>
    <dgm:cxn modelId="{5907E6E1-9A42-114B-8CE2-2964EFD41431}" type="presParOf" srcId="{43285D91-D781-FA42-86FF-784420E34CF9}" destId="{C9104201-3B52-5949-A4B5-C77C4BE5ED2D}" srcOrd="1" destOrd="0" presId="urn:microsoft.com/office/officeart/2005/8/layout/orgChart1"/>
    <dgm:cxn modelId="{E693BAB6-0864-804A-9C69-CE962F2B3E18}" type="presParOf" srcId="{C9104201-3B52-5949-A4B5-C77C4BE5ED2D}" destId="{9E42D807-C92D-8640-9AFF-144B4250B4F6}" srcOrd="0" destOrd="0" presId="urn:microsoft.com/office/officeart/2005/8/layout/orgChart1"/>
    <dgm:cxn modelId="{8BC520F0-3E9A-2F4C-9A72-961D34D8E1F6}" type="presParOf" srcId="{9E42D807-C92D-8640-9AFF-144B4250B4F6}" destId="{9532487A-6DC9-1F4F-B3FC-4056782A8F76}" srcOrd="0" destOrd="0" presId="urn:microsoft.com/office/officeart/2005/8/layout/orgChart1"/>
    <dgm:cxn modelId="{BCFBB5D4-4704-FB45-82F9-E4001E4B2901}" type="presParOf" srcId="{9E42D807-C92D-8640-9AFF-144B4250B4F6}" destId="{95C614C4-4783-2449-A82C-D5D0FFFBA515}" srcOrd="1" destOrd="0" presId="urn:microsoft.com/office/officeart/2005/8/layout/orgChart1"/>
    <dgm:cxn modelId="{AC75BBEF-90FD-8D44-BBF8-232E45C1B9ED}" type="presParOf" srcId="{C9104201-3B52-5949-A4B5-C77C4BE5ED2D}" destId="{324C5E7C-8951-4F48-A26A-A1E5CC533C7E}" srcOrd="1" destOrd="0" presId="urn:microsoft.com/office/officeart/2005/8/layout/orgChart1"/>
    <dgm:cxn modelId="{8316BFD5-9483-AC48-A465-8B17F96A8772}" type="presParOf" srcId="{C9104201-3B52-5949-A4B5-C77C4BE5ED2D}" destId="{F5ECDFDC-DA06-F84B-813C-3246DBC7D2E0}" srcOrd="2" destOrd="0" presId="urn:microsoft.com/office/officeart/2005/8/layout/orgChart1"/>
    <dgm:cxn modelId="{F31410AB-2B82-0148-ABA0-AD0951C0849A}" type="presParOf" srcId="{43285D91-D781-FA42-86FF-784420E34CF9}" destId="{991E8DD7-A270-C24F-BA26-73D7037D3BDD}" srcOrd="2" destOrd="0" presId="urn:microsoft.com/office/officeart/2005/8/layout/orgChart1"/>
    <dgm:cxn modelId="{44CE3DC1-0A40-6F44-A550-66B89CA711C0}" type="presParOf" srcId="{43285D91-D781-FA42-86FF-784420E34CF9}" destId="{6DF3AC61-74B2-9C44-A6EA-A9BBB1AC74E0}" srcOrd="3" destOrd="0" presId="urn:microsoft.com/office/officeart/2005/8/layout/orgChart1"/>
    <dgm:cxn modelId="{661A8D50-3A72-B145-8C72-55099474D6CA}" type="presParOf" srcId="{6DF3AC61-74B2-9C44-A6EA-A9BBB1AC74E0}" destId="{33A3EE07-ACA2-0149-A4CF-ED3AF8DB19FE}" srcOrd="0" destOrd="0" presId="urn:microsoft.com/office/officeart/2005/8/layout/orgChart1"/>
    <dgm:cxn modelId="{7B6C846F-DE11-9D47-8C72-8D2D9424B556}" type="presParOf" srcId="{33A3EE07-ACA2-0149-A4CF-ED3AF8DB19FE}" destId="{9B74A4DC-A7BA-5549-9F9D-6916F999C67C}" srcOrd="0" destOrd="0" presId="urn:microsoft.com/office/officeart/2005/8/layout/orgChart1"/>
    <dgm:cxn modelId="{1AB4E60B-54CF-A843-B465-DA0784C2064C}" type="presParOf" srcId="{33A3EE07-ACA2-0149-A4CF-ED3AF8DB19FE}" destId="{4469E783-BE07-FE43-BAB2-8B5E6D039417}" srcOrd="1" destOrd="0" presId="urn:microsoft.com/office/officeart/2005/8/layout/orgChart1"/>
    <dgm:cxn modelId="{A755DFA2-23AA-FF43-A611-FC9795DAB290}" type="presParOf" srcId="{6DF3AC61-74B2-9C44-A6EA-A9BBB1AC74E0}" destId="{44063E52-E88D-9948-A9EB-AD5BCB987F71}" srcOrd="1" destOrd="0" presId="urn:microsoft.com/office/officeart/2005/8/layout/orgChart1"/>
    <dgm:cxn modelId="{4839D0FB-3F1D-1147-8E4D-3B70B728C367}" type="presParOf" srcId="{6DF3AC61-74B2-9C44-A6EA-A9BBB1AC74E0}" destId="{9D20F341-2B04-E542-A61B-4FFEC66F1D35}" srcOrd="2" destOrd="0" presId="urn:microsoft.com/office/officeart/2005/8/layout/orgChart1"/>
    <dgm:cxn modelId="{78CBB09E-8BCC-804E-B9AD-525E3AFD7D50}" type="presParOf" srcId="{DB1DDA66-82E5-A04D-AA1B-CE5641A64748}" destId="{47A6590B-BA73-7247-8A97-A84E6B27AE51}" srcOrd="2" destOrd="0" presId="urn:microsoft.com/office/officeart/2005/8/layout/orgChart1"/>
    <dgm:cxn modelId="{BE45FD3B-8553-6346-9B0F-23578CE0F8D6}" type="presParOf" srcId="{330D4E02-FE16-114F-AB94-69C3E1FB6728}" destId="{D5F570F4-6760-CF4A-9D07-5F4C70AD2267}" srcOrd="2" destOrd="0" presId="urn:microsoft.com/office/officeart/2005/8/layout/orgChart1"/>
    <dgm:cxn modelId="{7A15F732-7848-4644-A3EF-D226F16ECC81}" type="presParOf" srcId="{330D4E02-FE16-114F-AB94-69C3E1FB6728}" destId="{DB6392CA-81F7-C34D-975F-C6B2C10F8F33}" srcOrd="3" destOrd="0" presId="urn:microsoft.com/office/officeart/2005/8/layout/orgChart1"/>
    <dgm:cxn modelId="{B0365658-CCC9-A54B-9159-D666552AB25D}" type="presParOf" srcId="{DB6392CA-81F7-C34D-975F-C6B2C10F8F33}" destId="{D939CCFB-7511-BC4B-971A-B99DBD2D1859}" srcOrd="0" destOrd="0" presId="urn:microsoft.com/office/officeart/2005/8/layout/orgChart1"/>
    <dgm:cxn modelId="{A18249E7-8571-134F-8B2B-15BF468910E1}" type="presParOf" srcId="{D939CCFB-7511-BC4B-971A-B99DBD2D1859}" destId="{BEFF6F4E-82FE-BA4F-B92C-04BD06A1766A}" srcOrd="0" destOrd="0" presId="urn:microsoft.com/office/officeart/2005/8/layout/orgChart1"/>
    <dgm:cxn modelId="{9F4659CD-3F69-6E4A-932F-C5BA7CB1E5AB}" type="presParOf" srcId="{D939CCFB-7511-BC4B-971A-B99DBD2D1859}" destId="{64D80A00-1906-3E4E-81A8-21D65C330A8B}" srcOrd="1" destOrd="0" presId="urn:microsoft.com/office/officeart/2005/8/layout/orgChart1"/>
    <dgm:cxn modelId="{54C58AF9-1F3F-394C-BCC2-FB3703927E5A}" type="presParOf" srcId="{DB6392CA-81F7-C34D-975F-C6B2C10F8F33}" destId="{57A6E449-A013-9A4C-B217-46E0BCD370E2}" srcOrd="1" destOrd="0" presId="urn:microsoft.com/office/officeart/2005/8/layout/orgChart1"/>
    <dgm:cxn modelId="{43734B73-4867-294D-A475-18A96C7B8C26}" type="presParOf" srcId="{DB6392CA-81F7-C34D-975F-C6B2C10F8F33}" destId="{40570F15-238A-7D4E-AA00-D421253957C2}" srcOrd="2" destOrd="0" presId="urn:microsoft.com/office/officeart/2005/8/layout/orgChart1"/>
    <dgm:cxn modelId="{2B9CC68E-D45B-CE42-BD7F-E31C814FD5C1}" type="presParOf" srcId="{473B70B0-EB30-A54E-AF07-10DA0492FCC3}" destId="{7FA9C596-EC22-5048-9EBF-4EA4805A15D0}" srcOrd="2" destOrd="0" presId="urn:microsoft.com/office/officeart/2005/8/layout/orgChart1"/>
    <dgm:cxn modelId="{76D2D6EC-835E-404D-949E-F2244A38A651}" type="presParOf" srcId="{0EC6B7A8-07A8-CE4F-9D07-9C097DB42714}" destId="{85FA47E5-7398-604E-B9CE-907533EE4E19}" srcOrd="2" destOrd="0" presId="urn:microsoft.com/office/officeart/2005/8/layout/orgChart1"/>
    <dgm:cxn modelId="{69A83694-3962-8F4E-B410-678665ACA72D}" type="presParOf" srcId="{0EC6B7A8-07A8-CE4F-9D07-9C097DB42714}" destId="{68B4C46D-C6E5-9B48-9F1B-E0166403589A}" srcOrd="3" destOrd="0" presId="urn:microsoft.com/office/officeart/2005/8/layout/orgChart1"/>
    <dgm:cxn modelId="{E5680FC8-1C3C-3D4A-A18F-B507C1F9858B}" type="presParOf" srcId="{68B4C46D-C6E5-9B48-9F1B-E0166403589A}" destId="{35C811D6-0A68-A942-B3B3-BC4E73154050}" srcOrd="0" destOrd="0" presId="urn:microsoft.com/office/officeart/2005/8/layout/orgChart1"/>
    <dgm:cxn modelId="{48065357-22B8-3245-A862-FCC908464583}" type="presParOf" srcId="{35C811D6-0A68-A942-B3B3-BC4E73154050}" destId="{EB8EB156-95A5-D94D-8319-08108F245BFF}" srcOrd="0" destOrd="0" presId="urn:microsoft.com/office/officeart/2005/8/layout/orgChart1"/>
    <dgm:cxn modelId="{5A92A358-BC3A-D342-BD1A-4C77D2C7CF85}" type="presParOf" srcId="{35C811D6-0A68-A942-B3B3-BC4E73154050}" destId="{8CF343A2-DD09-2E45-A6C9-544AF740FD94}" srcOrd="1" destOrd="0" presId="urn:microsoft.com/office/officeart/2005/8/layout/orgChart1"/>
    <dgm:cxn modelId="{02A6528D-6F06-8741-A420-C9301E981CC6}" type="presParOf" srcId="{68B4C46D-C6E5-9B48-9F1B-E0166403589A}" destId="{53F7BBB9-65E2-6E4A-827B-729ABFF4E633}" srcOrd="1" destOrd="0" presId="urn:microsoft.com/office/officeart/2005/8/layout/orgChart1"/>
    <dgm:cxn modelId="{804A7526-975A-6045-A1ED-10934A207503}" type="presParOf" srcId="{68B4C46D-C6E5-9B48-9F1B-E0166403589A}" destId="{E79749D6-6AA2-344A-83B1-AD369904E5EC}" srcOrd="2" destOrd="0" presId="urn:microsoft.com/office/officeart/2005/8/layout/orgChart1"/>
    <dgm:cxn modelId="{198A2DDA-CA6F-4F49-85F3-DAC6E230B57B}" type="presParOf" srcId="{0EC6B7A8-07A8-CE4F-9D07-9C097DB42714}" destId="{850C6B1F-E712-B741-BD18-12C2C0968A26}" srcOrd="4" destOrd="0" presId="urn:microsoft.com/office/officeart/2005/8/layout/orgChart1"/>
    <dgm:cxn modelId="{13822AEF-13FB-5642-9F0D-0DCE1D97D675}" type="presParOf" srcId="{0EC6B7A8-07A8-CE4F-9D07-9C097DB42714}" destId="{9BEE00A4-EAA1-3040-ADA0-EDF52A498F39}" srcOrd="5" destOrd="0" presId="urn:microsoft.com/office/officeart/2005/8/layout/orgChart1"/>
    <dgm:cxn modelId="{4A87607B-DB9E-9247-8FFD-B33F5B22AD0B}" type="presParOf" srcId="{9BEE00A4-EAA1-3040-ADA0-EDF52A498F39}" destId="{3CC1E026-2FF0-5B4C-BD73-99B3F82805F0}" srcOrd="0" destOrd="0" presId="urn:microsoft.com/office/officeart/2005/8/layout/orgChart1"/>
    <dgm:cxn modelId="{1CD100AC-9E2B-FA40-AE98-26ADCADA33B7}" type="presParOf" srcId="{3CC1E026-2FF0-5B4C-BD73-99B3F82805F0}" destId="{71A02C5A-63C4-384F-AB28-72431AB7701C}" srcOrd="0" destOrd="0" presId="urn:microsoft.com/office/officeart/2005/8/layout/orgChart1"/>
    <dgm:cxn modelId="{749268DF-9009-E24D-804C-46ED43F686C9}" type="presParOf" srcId="{3CC1E026-2FF0-5B4C-BD73-99B3F82805F0}" destId="{095C18E6-E1CF-D540-859D-A52AC2963438}" srcOrd="1" destOrd="0" presId="urn:microsoft.com/office/officeart/2005/8/layout/orgChart1"/>
    <dgm:cxn modelId="{07AEF7AF-4912-1F41-9AB8-5985ACB46F3A}" type="presParOf" srcId="{9BEE00A4-EAA1-3040-ADA0-EDF52A498F39}" destId="{4284C54A-7A95-EF49-80D6-A46F1D26FA80}" srcOrd="1" destOrd="0" presId="urn:microsoft.com/office/officeart/2005/8/layout/orgChart1"/>
    <dgm:cxn modelId="{3526C4BB-E79F-6040-8B87-A3263E4FDC53}" type="presParOf" srcId="{9BEE00A4-EAA1-3040-ADA0-EDF52A498F39}" destId="{DB2E53F7-086E-A44C-9B3F-4CA05B7B934C}" srcOrd="2" destOrd="0" presId="urn:microsoft.com/office/officeart/2005/8/layout/orgChart1"/>
    <dgm:cxn modelId="{A996E060-C4E2-1341-81C3-EC3896BA8FEA}" type="presParOf" srcId="{F1A479A9-587E-5C4B-92FD-8B7F728546A2}" destId="{FD48DB9F-90B0-8E4F-A279-1F1AA045DEC3}" srcOrd="2" destOrd="0" presId="urn:microsoft.com/office/officeart/2005/8/layout/orgChart1"/>
    <dgm:cxn modelId="{13FCA716-D4B5-1C4E-99B1-5EF0D8595B4A}" type="presParOf" srcId="{33DDC944-3E86-7A40-B71F-8463BE7E9E19}" destId="{3A6BF586-0677-9D46-866B-51E5CF27D269}" srcOrd="1" destOrd="0" presId="urn:microsoft.com/office/officeart/2005/8/layout/orgChart1"/>
    <dgm:cxn modelId="{3AF9E52A-169E-6F46-A0FB-1FA47DA5108D}" type="presParOf" srcId="{3A6BF586-0677-9D46-866B-51E5CF27D269}" destId="{E475487D-C011-EC49-BB19-C17EECBC4A9A}" srcOrd="0" destOrd="0" presId="urn:microsoft.com/office/officeart/2005/8/layout/orgChart1"/>
    <dgm:cxn modelId="{C0D28136-8407-1A40-82BC-5B4D1A3B88D1}" type="presParOf" srcId="{E475487D-C011-EC49-BB19-C17EECBC4A9A}" destId="{78D0A3A9-DEEA-4A40-BD6B-D319B1E3C7A5}" srcOrd="0" destOrd="0" presId="urn:microsoft.com/office/officeart/2005/8/layout/orgChart1"/>
    <dgm:cxn modelId="{F73DA8BF-6408-0742-A15B-3C5F44B3AAB5}" type="presParOf" srcId="{E475487D-C011-EC49-BB19-C17EECBC4A9A}" destId="{6878DE54-154D-774A-B8C8-C0E263BFA145}" srcOrd="1" destOrd="0" presId="urn:microsoft.com/office/officeart/2005/8/layout/orgChart1"/>
    <dgm:cxn modelId="{048F1163-4F57-774A-9621-A6A49C9D50C6}" type="presParOf" srcId="{3A6BF586-0677-9D46-866B-51E5CF27D269}" destId="{E2322A36-3A60-484E-AA28-DEAB7C64618C}" srcOrd="1" destOrd="0" presId="urn:microsoft.com/office/officeart/2005/8/layout/orgChart1"/>
    <dgm:cxn modelId="{80FFAF3D-E2D5-494E-96EA-3E552D5695F5}" type="presParOf" srcId="{3A6BF586-0677-9D46-866B-51E5CF27D269}" destId="{31E845E3-6D85-8147-8263-BD86708F44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3665F-5CF0-A24D-B76F-01AB26A03101}" type="doc">
      <dgm:prSet loTypeId="urn:microsoft.com/office/officeart/2005/8/layout/pyramid3" loCatId="" qsTypeId="urn:microsoft.com/office/officeart/2005/8/quickstyle/simple4" qsCatId="simple" csTypeId="urn:microsoft.com/office/officeart/2005/8/colors/accent1_2" csCatId="accent1" phldr="1"/>
      <dgm:spPr/>
    </dgm:pt>
    <dgm:pt modelId="{4C007C25-4CEE-1242-9025-830CB62511F0}">
      <dgm:prSet phldrT="[Text]" custT="1"/>
      <dgm:spPr>
        <a:gradFill flip="none" rotWithShape="1">
          <a:gsLst>
            <a:gs pos="0">
              <a:srgbClr val="FF6600"/>
            </a:gs>
            <a:gs pos="100000">
              <a:schemeClr val="accent1">
                <a:hueOff val="0"/>
                <a:satOff val="0"/>
                <a:lumOff val="0"/>
                <a:alphaOff val="0"/>
                <a:tint val="50000"/>
                <a:shade val="100000"/>
                <a:satMod val="350000"/>
              </a:schemeClr>
            </a:gs>
          </a:gsLst>
          <a:lin ang="0" scaled="1"/>
          <a:tileRect/>
        </a:gradFill>
      </dgm:spPr>
      <dgm:t>
        <a:bodyPr/>
        <a:lstStyle/>
        <a:p>
          <a:r>
            <a:rPr lang="en-US" sz="2000" dirty="0" smtClean="0"/>
            <a:t>25,000</a:t>
          </a:r>
          <a:endParaRPr lang="en-US" sz="2000" dirty="0"/>
        </a:p>
      </dgm:t>
    </dgm:pt>
    <dgm:pt modelId="{2BF86CAD-A019-334E-9374-C8AAE6403A55}" type="parTrans" cxnId="{C4369219-E3D0-5A4E-9A51-0668825C9E4F}">
      <dgm:prSet/>
      <dgm:spPr/>
      <dgm:t>
        <a:bodyPr/>
        <a:lstStyle/>
        <a:p>
          <a:endParaRPr lang="en-US" sz="2000"/>
        </a:p>
      </dgm:t>
    </dgm:pt>
    <dgm:pt modelId="{45721190-B9B5-7348-A846-F39110AB357B}" type="sibTrans" cxnId="{C4369219-E3D0-5A4E-9A51-0668825C9E4F}">
      <dgm:prSet/>
      <dgm:spPr/>
      <dgm:t>
        <a:bodyPr/>
        <a:lstStyle/>
        <a:p>
          <a:endParaRPr lang="en-US" sz="2000"/>
        </a:p>
      </dgm:t>
    </dgm:pt>
    <dgm:pt modelId="{DC9D4885-A4D9-634B-876A-6116826EB0DC}">
      <dgm:prSet phldrT="[Text]" custT="1"/>
      <dgm:spPr>
        <a:gradFill flip="none" rotWithShape="1">
          <a:gsLst>
            <a:gs pos="0">
              <a:srgbClr val="FF6600"/>
            </a:gs>
            <a:gs pos="100000">
              <a:schemeClr val="accent1">
                <a:hueOff val="0"/>
                <a:satOff val="0"/>
                <a:lumOff val="0"/>
                <a:alphaOff val="0"/>
                <a:tint val="50000"/>
                <a:shade val="100000"/>
                <a:satMod val="350000"/>
              </a:schemeClr>
            </a:gs>
          </a:gsLst>
          <a:lin ang="0" scaled="1"/>
          <a:tileRect/>
        </a:gradFill>
      </dgm:spPr>
      <dgm:t>
        <a:bodyPr/>
        <a:lstStyle/>
        <a:p>
          <a:r>
            <a:rPr lang="en-US" sz="2000" dirty="0" smtClean="0"/>
            <a:t>15%</a:t>
          </a:r>
          <a:endParaRPr lang="en-US" sz="2000" dirty="0"/>
        </a:p>
      </dgm:t>
    </dgm:pt>
    <dgm:pt modelId="{14B2E58D-F0BC-3848-BB6C-09C06BB5A319}" type="parTrans" cxnId="{012BCD4D-E828-464B-9D03-03FC30D71BC0}">
      <dgm:prSet/>
      <dgm:spPr/>
      <dgm:t>
        <a:bodyPr/>
        <a:lstStyle/>
        <a:p>
          <a:endParaRPr lang="en-US" sz="2000"/>
        </a:p>
      </dgm:t>
    </dgm:pt>
    <dgm:pt modelId="{4C238839-5030-084A-9DF0-6EFFBF0D04D2}" type="sibTrans" cxnId="{012BCD4D-E828-464B-9D03-03FC30D71BC0}">
      <dgm:prSet/>
      <dgm:spPr/>
      <dgm:t>
        <a:bodyPr/>
        <a:lstStyle/>
        <a:p>
          <a:endParaRPr lang="en-US" sz="2000"/>
        </a:p>
      </dgm:t>
    </dgm:pt>
    <dgm:pt modelId="{C3717141-F450-E34F-A191-3D624E2FDB35}">
      <dgm:prSet phldrT="[Text]" custT="1"/>
      <dgm:spPr>
        <a:gradFill flip="none" rotWithShape="1">
          <a:gsLst>
            <a:gs pos="0">
              <a:srgbClr val="FF6600"/>
            </a:gs>
            <a:gs pos="100000">
              <a:schemeClr val="accent1">
                <a:hueOff val="0"/>
                <a:satOff val="0"/>
                <a:lumOff val="0"/>
                <a:alphaOff val="0"/>
                <a:tint val="50000"/>
                <a:shade val="100000"/>
                <a:satMod val="350000"/>
              </a:schemeClr>
            </a:gs>
          </a:gsLst>
          <a:lin ang="0" scaled="1"/>
          <a:tileRect/>
        </a:gradFill>
      </dgm:spPr>
      <dgm:t>
        <a:bodyPr/>
        <a:lstStyle/>
        <a:p>
          <a:r>
            <a:rPr lang="en-US" sz="2000" dirty="0" smtClean="0"/>
            <a:t>4%</a:t>
          </a:r>
          <a:endParaRPr lang="en-US" sz="2000" dirty="0"/>
        </a:p>
      </dgm:t>
    </dgm:pt>
    <dgm:pt modelId="{F398EE73-9D83-FD44-8C81-9D4149065C4C}" type="parTrans" cxnId="{1F1BCB45-D89F-764E-9798-AA5BEAAEFE50}">
      <dgm:prSet/>
      <dgm:spPr/>
      <dgm:t>
        <a:bodyPr/>
        <a:lstStyle/>
        <a:p>
          <a:endParaRPr lang="en-US" sz="2000"/>
        </a:p>
      </dgm:t>
    </dgm:pt>
    <dgm:pt modelId="{08F6E4AB-C0EC-8E42-ACA6-DB6ABEB04484}" type="sibTrans" cxnId="{1F1BCB45-D89F-764E-9798-AA5BEAAEFE50}">
      <dgm:prSet/>
      <dgm:spPr/>
      <dgm:t>
        <a:bodyPr/>
        <a:lstStyle/>
        <a:p>
          <a:endParaRPr lang="en-US" sz="2000"/>
        </a:p>
      </dgm:t>
    </dgm:pt>
    <dgm:pt modelId="{5E56ACAE-9015-E84C-A052-5EB0828D06A0}">
      <dgm:prSet phldrT="[Text]" custT="1"/>
      <dgm:spPr>
        <a:gradFill flip="none" rotWithShape="1">
          <a:gsLst>
            <a:gs pos="0">
              <a:srgbClr val="FF6600"/>
            </a:gs>
            <a:gs pos="100000">
              <a:schemeClr val="accent1">
                <a:hueOff val="0"/>
                <a:satOff val="0"/>
                <a:lumOff val="0"/>
                <a:alphaOff val="0"/>
                <a:tint val="50000"/>
                <a:shade val="100000"/>
                <a:satMod val="350000"/>
              </a:schemeClr>
            </a:gs>
          </a:gsLst>
          <a:lin ang="0" scaled="1"/>
          <a:tileRect/>
        </a:gradFill>
      </dgm:spPr>
      <dgm:t>
        <a:bodyPr/>
        <a:lstStyle/>
        <a:p>
          <a:r>
            <a:rPr lang="en-US" sz="2000" dirty="0" smtClean="0"/>
            <a:t>10%</a:t>
          </a:r>
          <a:endParaRPr lang="en-US" sz="2000" dirty="0"/>
        </a:p>
      </dgm:t>
    </dgm:pt>
    <dgm:pt modelId="{0C5AABBB-D825-2C46-BBE5-D66019C4BEE7}" type="parTrans" cxnId="{4981924B-F4DE-404C-86B1-4F63D1C45644}">
      <dgm:prSet/>
      <dgm:spPr/>
      <dgm:t>
        <a:bodyPr/>
        <a:lstStyle/>
        <a:p>
          <a:endParaRPr lang="en-US" sz="2000"/>
        </a:p>
      </dgm:t>
    </dgm:pt>
    <dgm:pt modelId="{D03E1546-9BE5-E44A-8F81-B0A3E05E5F95}" type="sibTrans" cxnId="{4981924B-F4DE-404C-86B1-4F63D1C45644}">
      <dgm:prSet/>
      <dgm:spPr/>
      <dgm:t>
        <a:bodyPr/>
        <a:lstStyle/>
        <a:p>
          <a:endParaRPr lang="en-US" sz="2000"/>
        </a:p>
      </dgm:t>
    </dgm:pt>
    <dgm:pt modelId="{4949AF07-3609-714E-9685-70957B4A6D6D}" type="pres">
      <dgm:prSet presAssocID="{9D23665F-5CF0-A24D-B76F-01AB26A03101}" presName="Name0" presStyleCnt="0">
        <dgm:presLayoutVars>
          <dgm:dir/>
          <dgm:animLvl val="lvl"/>
          <dgm:resizeHandles val="exact"/>
        </dgm:presLayoutVars>
      </dgm:prSet>
      <dgm:spPr/>
    </dgm:pt>
    <dgm:pt modelId="{383D3501-868F-9A47-A7A0-5E471BC96F8F}" type="pres">
      <dgm:prSet presAssocID="{4C007C25-4CEE-1242-9025-830CB62511F0}" presName="Name8" presStyleCnt="0"/>
      <dgm:spPr/>
    </dgm:pt>
    <dgm:pt modelId="{791E2DB0-A646-644A-BF24-288AADB56E56}" type="pres">
      <dgm:prSet presAssocID="{4C007C25-4CEE-1242-9025-830CB62511F0}" presName="level" presStyleLbl="node1" presStyleIdx="0" presStyleCnt="4" custLinFactNeighborY="-2667">
        <dgm:presLayoutVars>
          <dgm:chMax val="1"/>
          <dgm:bulletEnabled val="1"/>
        </dgm:presLayoutVars>
      </dgm:prSet>
      <dgm:spPr/>
      <dgm:t>
        <a:bodyPr/>
        <a:lstStyle/>
        <a:p>
          <a:endParaRPr lang="en-US"/>
        </a:p>
      </dgm:t>
    </dgm:pt>
    <dgm:pt modelId="{63D7C96E-5B71-9F49-AF0E-71112A93C47E}" type="pres">
      <dgm:prSet presAssocID="{4C007C25-4CEE-1242-9025-830CB62511F0}" presName="levelTx" presStyleLbl="revTx" presStyleIdx="0" presStyleCnt="0">
        <dgm:presLayoutVars>
          <dgm:chMax val="1"/>
          <dgm:bulletEnabled val="1"/>
        </dgm:presLayoutVars>
      </dgm:prSet>
      <dgm:spPr/>
      <dgm:t>
        <a:bodyPr/>
        <a:lstStyle/>
        <a:p>
          <a:endParaRPr lang="en-US"/>
        </a:p>
      </dgm:t>
    </dgm:pt>
    <dgm:pt modelId="{F65D8BCE-E2CF-E345-B42E-59FD2CE0C415}" type="pres">
      <dgm:prSet presAssocID="{DC9D4885-A4D9-634B-876A-6116826EB0DC}" presName="Name8" presStyleCnt="0"/>
      <dgm:spPr/>
    </dgm:pt>
    <dgm:pt modelId="{28B24E2A-31D3-9D4A-B659-12A4EBE5775B}" type="pres">
      <dgm:prSet presAssocID="{DC9D4885-A4D9-634B-876A-6116826EB0DC}" presName="level" presStyleLbl="node1" presStyleIdx="1" presStyleCnt="4" custLinFactNeighborY="-2667">
        <dgm:presLayoutVars>
          <dgm:chMax val="1"/>
          <dgm:bulletEnabled val="1"/>
        </dgm:presLayoutVars>
      </dgm:prSet>
      <dgm:spPr/>
      <dgm:t>
        <a:bodyPr/>
        <a:lstStyle/>
        <a:p>
          <a:endParaRPr lang="en-US"/>
        </a:p>
      </dgm:t>
    </dgm:pt>
    <dgm:pt modelId="{8E099B6F-524A-A94B-AC49-13151A341F34}" type="pres">
      <dgm:prSet presAssocID="{DC9D4885-A4D9-634B-876A-6116826EB0DC}" presName="levelTx" presStyleLbl="revTx" presStyleIdx="0" presStyleCnt="0">
        <dgm:presLayoutVars>
          <dgm:chMax val="1"/>
          <dgm:bulletEnabled val="1"/>
        </dgm:presLayoutVars>
      </dgm:prSet>
      <dgm:spPr/>
      <dgm:t>
        <a:bodyPr/>
        <a:lstStyle/>
        <a:p>
          <a:endParaRPr lang="en-US"/>
        </a:p>
      </dgm:t>
    </dgm:pt>
    <dgm:pt modelId="{2E4DF322-D391-AC4C-A594-95E557734DE7}" type="pres">
      <dgm:prSet presAssocID="{5E56ACAE-9015-E84C-A052-5EB0828D06A0}" presName="Name8" presStyleCnt="0"/>
      <dgm:spPr/>
    </dgm:pt>
    <dgm:pt modelId="{6E3DB46A-DC53-3E44-92E0-4910659D209F}" type="pres">
      <dgm:prSet presAssocID="{5E56ACAE-9015-E84C-A052-5EB0828D06A0}" presName="level" presStyleLbl="node1" presStyleIdx="2" presStyleCnt="4">
        <dgm:presLayoutVars>
          <dgm:chMax val="1"/>
          <dgm:bulletEnabled val="1"/>
        </dgm:presLayoutVars>
      </dgm:prSet>
      <dgm:spPr/>
      <dgm:t>
        <a:bodyPr/>
        <a:lstStyle/>
        <a:p>
          <a:endParaRPr lang="en-US"/>
        </a:p>
      </dgm:t>
    </dgm:pt>
    <dgm:pt modelId="{A4D352AE-3C98-FC45-B1DA-E8190C67A99E}" type="pres">
      <dgm:prSet presAssocID="{5E56ACAE-9015-E84C-A052-5EB0828D06A0}" presName="levelTx" presStyleLbl="revTx" presStyleIdx="0" presStyleCnt="0">
        <dgm:presLayoutVars>
          <dgm:chMax val="1"/>
          <dgm:bulletEnabled val="1"/>
        </dgm:presLayoutVars>
      </dgm:prSet>
      <dgm:spPr/>
      <dgm:t>
        <a:bodyPr/>
        <a:lstStyle/>
        <a:p>
          <a:endParaRPr lang="en-US"/>
        </a:p>
      </dgm:t>
    </dgm:pt>
    <dgm:pt modelId="{1EBF823E-E83F-8F45-8C48-2FEFDD1B9CE1}" type="pres">
      <dgm:prSet presAssocID="{C3717141-F450-E34F-A191-3D624E2FDB35}" presName="Name8" presStyleCnt="0"/>
      <dgm:spPr/>
    </dgm:pt>
    <dgm:pt modelId="{AB6CA58D-1417-9245-B7BA-D46C6F75AD30}" type="pres">
      <dgm:prSet presAssocID="{C3717141-F450-E34F-A191-3D624E2FDB35}" presName="level" presStyleLbl="node1" presStyleIdx="3" presStyleCnt="4" custLinFactNeighborY="-2667">
        <dgm:presLayoutVars>
          <dgm:chMax val="1"/>
          <dgm:bulletEnabled val="1"/>
        </dgm:presLayoutVars>
      </dgm:prSet>
      <dgm:spPr/>
      <dgm:t>
        <a:bodyPr/>
        <a:lstStyle/>
        <a:p>
          <a:endParaRPr lang="en-US"/>
        </a:p>
      </dgm:t>
    </dgm:pt>
    <dgm:pt modelId="{F6D54621-9412-794D-BCA2-B1C7D2061C99}" type="pres">
      <dgm:prSet presAssocID="{C3717141-F450-E34F-A191-3D624E2FDB35}" presName="levelTx" presStyleLbl="revTx" presStyleIdx="0" presStyleCnt="0">
        <dgm:presLayoutVars>
          <dgm:chMax val="1"/>
          <dgm:bulletEnabled val="1"/>
        </dgm:presLayoutVars>
      </dgm:prSet>
      <dgm:spPr/>
      <dgm:t>
        <a:bodyPr/>
        <a:lstStyle/>
        <a:p>
          <a:endParaRPr lang="en-US"/>
        </a:p>
      </dgm:t>
    </dgm:pt>
  </dgm:ptLst>
  <dgm:cxnLst>
    <dgm:cxn modelId="{57BD7525-B553-D540-8229-555FCAD9F02B}" type="presOf" srcId="{5E56ACAE-9015-E84C-A052-5EB0828D06A0}" destId="{6E3DB46A-DC53-3E44-92E0-4910659D209F}" srcOrd="0" destOrd="0" presId="urn:microsoft.com/office/officeart/2005/8/layout/pyramid3"/>
    <dgm:cxn modelId="{C04C55E5-2658-8D4F-880A-6B86DE7E25E3}" type="presOf" srcId="{4C007C25-4CEE-1242-9025-830CB62511F0}" destId="{63D7C96E-5B71-9F49-AF0E-71112A93C47E}" srcOrd="1" destOrd="0" presId="urn:microsoft.com/office/officeart/2005/8/layout/pyramid3"/>
    <dgm:cxn modelId="{7B7ABA06-DF07-7D44-83FA-FF85E88F1482}" type="presOf" srcId="{DC9D4885-A4D9-634B-876A-6116826EB0DC}" destId="{28B24E2A-31D3-9D4A-B659-12A4EBE5775B}" srcOrd="0" destOrd="0" presId="urn:microsoft.com/office/officeart/2005/8/layout/pyramid3"/>
    <dgm:cxn modelId="{C4369219-E3D0-5A4E-9A51-0668825C9E4F}" srcId="{9D23665F-5CF0-A24D-B76F-01AB26A03101}" destId="{4C007C25-4CEE-1242-9025-830CB62511F0}" srcOrd="0" destOrd="0" parTransId="{2BF86CAD-A019-334E-9374-C8AAE6403A55}" sibTransId="{45721190-B9B5-7348-A846-F39110AB357B}"/>
    <dgm:cxn modelId="{012BCD4D-E828-464B-9D03-03FC30D71BC0}" srcId="{9D23665F-5CF0-A24D-B76F-01AB26A03101}" destId="{DC9D4885-A4D9-634B-876A-6116826EB0DC}" srcOrd="1" destOrd="0" parTransId="{14B2E58D-F0BC-3848-BB6C-09C06BB5A319}" sibTransId="{4C238839-5030-084A-9DF0-6EFFBF0D04D2}"/>
    <dgm:cxn modelId="{C0216934-8759-6345-AC56-298DB51AA283}" type="presOf" srcId="{5E56ACAE-9015-E84C-A052-5EB0828D06A0}" destId="{A4D352AE-3C98-FC45-B1DA-E8190C67A99E}" srcOrd="1" destOrd="0" presId="urn:microsoft.com/office/officeart/2005/8/layout/pyramid3"/>
    <dgm:cxn modelId="{4981924B-F4DE-404C-86B1-4F63D1C45644}" srcId="{9D23665F-5CF0-A24D-B76F-01AB26A03101}" destId="{5E56ACAE-9015-E84C-A052-5EB0828D06A0}" srcOrd="2" destOrd="0" parTransId="{0C5AABBB-D825-2C46-BBE5-D66019C4BEE7}" sibTransId="{D03E1546-9BE5-E44A-8F81-B0A3E05E5F95}"/>
    <dgm:cxn modelId="{1F1BCB45-D89F-764E-9798-AA5BEAAEFE50}" srcId="{9D23665F-5CF0-A24D-B76F-01AB26A03101}" destId="{C3717141-F450-E34F-A191-3D624E2FDB35}" srcOrd="3" destOrd="0" parTransId="{F398EE73-9D83-FD44-8C81-9D4149065C4C}" sibTransId="{08F6E4AB-C0EC-8E42-ACA6-DB6ABEB04484}"/>
    <dgm:cxn modelId="{8B18C4E0-C967-8E44-B7AC-80B21AC0C723}" type="presOf" srcId="{C3717141-F450-E34F-A191-3D624E2FDB35}" destId="{F6D54621-9412-794D-BCA2-B1C7D2061C99}" srcOrd="1" destOrd="0" presId="urn:microsoft.com/office/officeart/2005/8/layout/pyramid3"/>
    <dgm:cxn modelId="{FB72DB0B-6897-BA4D-94A1-D4765DF1379E}" type="presOf" srcId="{4C007C25-4CEE-1242-9025-830CB62511F0}" destId="{791E2DB0-A646-644A-BF24-288AADB56E56}" srcOrd="0" destOrd="0" presId="urn:microsoft.com/office/officeart/2005/8/layout/pyramid3"/>
    <dgm:cxn modelId="{16C7B2BD-2C19-1845-ADC6-67EB65EA66D7}" type="presOf" srcId="{9D23665F-5CF0-A24D-B76F-01AB26A03101}" destId="{4949AF07-3609-714E-9685-70957B4A6D6D}" srcOrd="0" destOrd="0" presId="urn:microsoft.com/office/officeart/2005/8/layout/pyramid3"/>
    <dgm:cxn modelId="{C40848C9-D6F9-1E41-BB54-728B5D476E5E}" type="presOf" srcId="{DC9D4885-A4D9-634B-876A-6116826EB0DC}" destId="{8E099B6F-524A-A94B-AC49-13151A341F34}" srcOrd="1" destOrd="0" presId="urn:microsoft.com/office/officeart/2005/8/layout/pyramid3"/>
    <dgm:cxn modelId="{B5922525-D7F2-3B43-BEBE-999B87E7B750}" type="presOf" srcId="{C3717141-F450-E34F-A191-3D624E2FDB35}" destId="{AB6CA58D-1417-9245-B7BA-D46C6F75AD30}" srcOrd="0" destOrd="0" presId="urn:microsoft.com/office/officeart/2005/8/layout/pyramid3"/>
    <dgm:cxn modelId="{097A97A0-F401-AD4D-AB63-243A7F041759}" type="presParOf" srcId="{4949AF07-3609-714E-9685-70957B4A6D6D}" destId="{383D3501-868F-9A47-A7A0-5E471BC96F8F}" srcOrd="0" destOrd="0" presId="urn:microsoft.com/office/officeart/2005/8/layout/pyramid3"/>
    <dgm:cxn modelId="{FBE67EAA-AEE9-6E49-AA46-70F2DE26F727}" type="presParOf" srcId="{383D3501-868F-9A47-A7A0-5E471BC96F8F}" destId="{791E2DB0-A646-644A-BF24-288AADB56E56}" srcOrd="0" destOrd="0" presId="urn:microsoft.com/office/officeart/2005/8/layout/pyramid3"/>
    <dgm:cxn modelId="{F7490B4F-8140-2A4F-9CFA-18F0E926C48D}" type="presParOf" srcId="{383D3501-868F-9A47-A7A0-5E471BC96F8F}" destId="{63D7C96E-5B71-9F49-AF0E-71112A93C47E}" srcOrd="1" destOrd="0" presId="urn:microsoft.com/office/officeart/2005/8/layout/pyramid3"/>
    <dgm:cxn modelId="{E342D52D-C8DB-A34B-96CC-EE50C48AAC41}" type="presParOf" srcId="{4949AF07-3609-714E-9685-70957B4A6D6D}" destId="{F65D8BCE-E2CF-E345-B42E-59FD2CE0C415}" srcOrd="1" destOrd="0" presId="urn:microsoft.com/office/officeart/2005/8/layout/pyramid3"/>
    <dgm:cxn modelId="{CCED720B-2803-0841-92C4-965CBC62F042}" type="presParOf" srcId="{F65D8BCE-E2CF-E345-B42E-59FD2CE0C415}" destId="{28B24E2A-31D3-9D4A-B659-12A4EBE5775B}" srcOrd="0" destOrd="0" presId="urn:microsoft.com/office/officeart/2005/8/layout/pyramid3"/>
    <dgm:cxn modelId="{FC0A30C8-884E-2A46-962F-B79FD90B42DB}" type="presParOf" srcId="{F65D8BCE-E2CF-E345-B42E-59FD2CE0C415}" destId="{8E099B6F-524A-A94B-AC49-13151A341F34}" srcOrd="1" destOrd="0" presId="urn:microsoft.com/office/officeart/2005/8/layout/pyramid3"/>
    <dgm:cxn modelId="{2D618174-5D9F-3246-A5A4-FCA4899EC753}" type="presParOf" srcId="{4949AF07-3609-714E-9685-70957B4A6D6D}" destId="{2E4DF322-D391-AC4C-A594-95E557734DE7}" srcOrd="2" destOrd="0" presId="urn:microsoft.com/office/officeart/2005/8/layout/pyramid3"/>
    <dgm:cxn modelId="{F030E3AC-5438-B94C-A467-23461618B3D8}" type="presParOf" srcId="{2E4DF322-D391-AC4C-A594-95E557734DE7}" destId="{6E3DB46A-DC53-3E44-92E0-4910659D209F}" srcOrd="0" destOrd="0" presId="urn:microsoft.com/office/officeart/2005/8/layout/pyramid3"/>
    <dgm:cxn modelId="{D30BD716-F132-C242-A321-74AA28251AE8}" type="presParOf" srcId="{2E4DF322-D391-AC4C-A594-95E557734DE7}" destId="{A4D352AE-3C98-FC45-B1DA-E8190C67A99E}" srcOrd="1" destOrd="0" presId="urn:microsoft.com/office/officeart/2005/8/layout/pyramid3"/>
    <dgm:cxn modelId="{39FB179D-600C-A742-9A6E-5FF4ABCAD027}" type="presParOf" srcId="{4949AF07-3609-714E-9685-70957B4A6D6D}" destId="{1EBF823E-E83F-8F45-8C48-2FEFDD1B9CE1}" srcOrd="3" destOrd="0" presId="urn:microsoft.com/office/officeart/2005/8/layout/pyramid3"/>
    <dgm:cxn modelId="{82612E93-BFF4-D84D-894F-A70E95D589B8}" type="presParOf" srcId="{1EBF823E-E83F-8F45-8C48-2FEFDD1B9CE1}" destId="{AB6CA58D-1417-9245-B7BA-D46C6F75AD30}" srcOrd="0" destOrd="0" presId="urn:microsoft.com/office/officeart/2005/8/layout/pyramid3"/>
    <dgm:cxn modelId="{5FE59039-5C2B-FA4D-A2A7-DAC30FE3F076}" type="presParOf" srcId="{1EBF823E-E83F-8F45-8C48-2FEFDD1B9CE1}" destId="{F6D54621-9412-794D-BCA2-B1C7D2061C99}"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C6B1F-E712-B741-BD18-12C2C0968A26}">
      <dsp:nvSpPr>
        <dsp:cNvPr id="0" name=""/>
        <dsp:cNvSpPr/>
      </dsp:nvSpPr>
      <dsp:spPr>
        <a:xfrm>
          <a:off x="5279532" y="857564"/>
          <a:ext cx="2068129" cy="358931"/>
        </a:xfrm>
        <a:custGeom>
          <a:avLst/>
          <a:gdLst/>
          <a:ahLst/>
          <a:cxnLst/>
          <a:rect l="0" t="0" r="0" b="0"/>
          <a:pathLst>
            <a:path>
              <a:moveTo>
                <a:pt x="0" y="0"/>
              </a:moveTo>
              <a:lnTo>
                <a:pt x="0" y="179465"/>
              </a:lnTo>
              <a:lnTo>
                <a:pt x="2068129" y="179465"/>
              </a:lnTo>
              <a:lnTo>
                <a:pt x="2068129" y="35893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A47E5-7398-604E-B9CE-907533EE4E19}">
      <dsp:nvSpPr>
        <dsp:cNvPr id="0" name=""/>
        <dsp:cNvSpPr/>
      </dsp:nvSpPr>
      <dsp:spPr>
        <a:xfrm>
          <a:off x="5233812" y="857564"/>
          <a:ext cx="91440" cy="358931"/>
        </a:xfrm>
        <a:custGeom>
          <a:avLst/>
          <a:gdLst/>
          <a:ahLst/>
          <a:cxnLst/>
          <a:rect l="0" t="0" r="0" b="0"/>
          <a:pathLst>
            <a:path>
              <a:moveTo>
                <a:pt x="45720" y="0"/>
              </a:moveTo>
              <a:lnTo>
                <a:pt x="45720" y="35893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570F4-6760-CF4A-9D07-5F4C70AD2267}">
      <dsp:nvSpPr>
        <dsp:cNvPr id="0" name=""/>
        <dsp:cNvSpPr/>
      </dsp:nvSpPr>
      <dsp:spPr>
        <a:xfrm>
          <a:off x="3211402" y="2071094"/>
          <a:ext cx="1034064" cy="358931"/>
        </a:xfrm>
        <a:custGeom>
          <a:avLst/>
          <a:gdLst/>
          <a:ahLst/>
          <a:cxnLst/>
          <a:rect l="0" t="0" r="0" b="0"/>
          <a:pathLst>
            <a:path>
              <a:moveTo>
                <a:pt x="0" y="0"/>
              </a:moveTo>
              <a:lnTo>
                <a:pt x="0" y="179465"/>
              </a:lnTo>
              <a:lnTo>
                <a:pt x="1034064" y="179465"/>
              </a:lnTo>
              <a:lnTo>
                <a:pt x="1034064" y="358931"/>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1E8DD7-A270-C24F-BA26-73D7037D3BDD}">
      <dsp:nvSpPr>
        <dsp:cNvPr id="0" name=""/>
        <dsp:cNvSpPr/>
      </dsp:nvSpPr>
      <dsp:spPr>
        <a:xfrm>
          <a:off x="1493658" y="3284625"/>
          <a:ext cx="256379" cy="1999761"/>
        </a:xfrm>
        <a:custGeom>
          <a:avLst/>
          <a:gdLst/>
          <a:ahLst/>
          <a:cxnLst/>
          <a:rect l="0" t="0" r="0" b="0"/>
          <a:pathLst>
            <a:path>
              <a:moveTo>
                <a:pt x="0" y="0"/>
              </a:moveTo>
              <a:lnTo>
                <a:pt x="0" y="1999761"/>
              </a:lnTo>
              <a:lnTo>
                <a:pt x="256379" y="199976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90F56-A7A1-874E-836E-F265E9AB43EE}">
      <dsp:nvSpPr>
        <dsp:cNvPr id="0" name=""/>
        <dsp:cNvSpPr/>
      </dsp:nvSpPr>
      <dsp:spPr>
        <a:xfrm>
          <a:off x="1493658" y="3284625"/>
          <a:ext cx="256379" cy="786231"/>
        </a:xfrm>
        <a:custGeom>
          <a:avLst/>
          <a:gdLst/>
          <a:ahLst/>
          <a:cxnLst/>
          <a:rect l="0" t="0" r="0" b="0"/>
          <a:pathLst>
            <a:path>
              <a:moveTo>
                <a:pt x="0" y="0"/>
              </a:moveTo>
              <a:lnTo>
                <a:pt x="0" y="786231"/>
              </a:lnTo>
              <a:lnTo>
                <a:pt x="256379" y="78623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511B93-37AB-DD4C-BDD7-83B0D2C57502}">
      <dsp:nvSpPr>
        <dsp:cNvPr id="0" name=""/>
        <dsp:cNvSpPr/>
      </dsp:nvSpPr>
      <dsp:spPr>
        <a:xfrm>
          <a:off x="2177338" y="2071094"/>
          <a:ext cx="1034064" cy="358931"/>
        </a:xfrm>
        <a:custGeom>
          <a:avLst/>
          <a:gdLst/>
          <a:ahLst/>
          <a:cxnLst/>
          <a:rect l="0" t="0" r="0" b="0"/>
          <a:pathLst>
            <a:path>
              <a:moveTo>
                <a:pt x="1034064" y="0"/>
              </a:moveTo>
              <a:lnTo>
                <a:pt x="1034064" y="179465"/>
              </a:lnTo>
              <a:lnTo>
                <a:pt x="0" y="179465"/>
              </a:lnTo>
              <a:lnTo>
                <a:pt x="0" y="358931"/>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8484C-C8CC-B843-9191-8E9695E9BF79}">
      <dsp:nvSpPr>
        <dsp:cNvPr id="0" name=""/>
        <dsp:cNvSpPr/>
      </dsp:nvSpPr>
      <dsp:spPr>
        <a:xfrm>
          <a:off x="3211402" y="857564"/>
          <a:ext cx="2068129" cy="358931"/>
        </a:xfrm>
        <a:custGeom>
          <a:avLst/>
          <a:gdLst/>
          <a:ahLst/>
          <a:cxnLst/>
          <a:rect l="0" t="0" r="0" b="0"/>
          <a:pathLst>
            <a:path>
              <a:moveTo>
                <a:pt x="2068129" y="0"/>
              </a:moveTo>
              <a:lnTo>
                <a:pt x="2068129" y="179465"/>
              </a:lnTo>
              <a:lnTo>
                <a:pt x="0" y="179465"/>
              </a:lnTo>
              <a:lnTo>
                <a:pt x="0" y="35893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ECA32-23EB-AD47-B788-46AE1CBEEB8F}">
      <dsp:nvSpPr>
        <dsp:cNvPr id="0" name=""/>
        <dsp:cNvSpPr/>
      </dsp:nvSpPr>
      <dsp:spPr>
        <a:xfrm>
          <a:off x="4424933" y="2965"/>
          <a:ext cx="1709197" cy="854598"/>
        </a:xfrm>
        <a:prstGeom prst="rect">
          <a:avLst/>
        </a:prstGeom>
        <a:gradFill rotWithShape="0">
          <a:gsLst>
            <a:gs pos="0">
              <a:schemeClr val="accent4">
                <a:alpha val="80000"/>
                <a:hueOff val="0"/>
                <a:satOff val="0"/>
                <a:lumOff val="0"/>
                <a:alphaOff val="0"/>
                <a:tint val="50000"/>
                <a:satMod val="300000"/>
              </a:schemeClr>
            </a:gs>
            <a:gs pos="35000">
              <a:schemeClr val="accent4">
                <a:alpha val="80000"/>
                <a:hueOff val="0"/>
                <a:satOff val="0"/>
                <a:lumOff val="0"/>
                <a:alphaOff val="0"/>
                <a:tint val="37000"/>
                <a:satMod val="300000"/>
              </a:schemeClr>
            </a:gs>
            <a:gs pos="100000">
              <a:schemeClr val="accent4">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CEO</a:t>
          </a:r>
          <a:endParaRPr lang="en-US" sz="2700" kern="1200" dirty="0"/>
        </a:p>
      </dsp:txBody>
      <dsp:txXfrm>
        <a:off x="4424933" y="2965"/>
        <a:ext cx="1709197" cy="854598"/>
      </dsp:txXfrm>
    </dsp:sp>
    <dsp:sp modelId="{5B8C65F5-D827-964B-B91C-09AACCAA26FC}">
      <dsp:nvSpPr>
        <dsp:cNvPr id="0" name=""/>
        <dsp:cNvSpPr/>
      </dsp:nvSpPr>
      <dsp:spPr>
        <a:xfrm>
          <a:off x="2356803" y="1216495"/>
          <a:ext cx="1709197" cy="854598"/>
        </a:xfrm>
        <a:prstGeom prst="rect">
          <a:avLst/>
        </a:prstGeom>
        <a:gradFill rotWithShape="0">
          <a:gsLst>
            <a:gs pos="0">
              <a:schemeClr val="accent4">
                <a:alpha val="70000"/>
                <a:hueOff val="0"/>
                <a:satOff val="0"/>
                <a:lumOff val="0"/>
                <a:alphaOff val="0"/>
                <a:tint val="50000"/>
                <a:satMod val="300000"/>
              </a:schemeClr>
            </a:gs>
            <a:gs pos="35000">
              <a:schemeClr val="accent4">
                <a:alpha val="70000"/>
                <a:hueOff val="0"/>
                <a:satOff val="0"/>
                <a:lumOff val="0"/>
                <a:alphaOff val="0"/>
                <a:tint val="37000"/>
                <a:satMod val="300000"/>
              </a:schemeClr>
            </a:gs>
            <a:gs pos="100000">
              <a:schemeClr val="accent4">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CTO</a:t>
          </a:r>
          <a:endParaRPr lang="en-US" sz="2700" kern="1200" dirty="0"/>
        </a:p>
      </dsp:txBody>
      <dsp:txXfrm>
        <a:off x="2356803" y="1216495"/>
        <a:ext cx="1709197" cy="854598"/>
      </dsp:txXfrm>
    </dsp:sp>
    <dsp:sp modelId="{65500B7E-19AD-2046-8486-1B5204A47517}">
      <dsp:nvSpPr>
        <dsp:cNvPr id="0" name=""/>
        <dsp:cNvSpPr/>
      </dsp:nvSpPr>
      <dsp:spPr>
        <a:xfrm>
          <a:off x="1322739" y="2430026"/>
          <a:ext cx="1709197" cy="854598"/>
        </a:xfrm>
        <a:prstGeom prst="rect">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Engineering</a:t>
          </a:r>
          <a:endParaRPr lang="en-US" sz="2700" kern="1200" dirty="0"/>
        </a:p>
      </dsp:txBody>
      <dsp:txXfrm>
        <a:off x="1322739" y="2430026"/>
        <a:ext cx="1709197" cy="854598"/>
      </dsp:txXfrm>
    </dsp:sp>
    <dsp:sp modelId="{9532487A-6DC9-1F4F-B3FC-4056782A8F76}">
      <dsp:nvSpPr>
        <dsp:cNvPr id="0" name=""/>
        <dsp:cNvSpPr/>
      </dsp:nvSpPr>
      <dsp:spPr>
        <a:xfrm>
          <a:off x="1750038" y="3643557"/>
          <a:ext cx="1709197" cy="854598"/>
        </a:xfrm>
        <a:prstGeom prst="rect">
          <a:avLst/>
        </a:prstGeom>
        <a:solidFill>
          <a:srgbClr val="F0502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Engineer 1</a:t>
          </a:r>
          <a:endParaRPr lang="en-US" sz="2700" kern="1200" dirty="0"/>
        </a:p>
      </dsp:txBody>
      <dsp:txXfrm>
        <a:off x="1750038" y="3643557"/>
        <a:ext cx="1709197" cy="854598"/>
      </dsp:txXfrm>
    </dsp:sp>
    <dsp:sp modelId="{9B74A4DC-A7BA-5549-9F9D-6916F999C67C}">
      <dsp:nvSpPr>
        <dsp:cNvPr id="0" name=""/>
        <dsp:cNvSpPr/>
      </dsp:nvSpPr>
      <dsp:spPr>
        <a:xfrm>
          <a:off x="1750038" y="4857087"/>
          <a:ext cx="1709197" cy="854598"/>
        </a:xfrm>
        <a:prstGeom prst="rect">
          <a:avLst/>
        </a:prstGeom>
        <a:solidFill>
          <a:srgbClr val="F0502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Engineer 2</a:t>
          </a:r>
          <a:endParaRPr lang="en-US" sz="2700" kern="1200" dirty="0"/>
        </a:p>
      </dsp:txBody>
      <dsp:txXfrm>
        <a:off x="1750038" y="4857087"/>
        <a:ext cx="1709197" cy="854598"/>
      </dsp:txXfrm>
    </dsp:sp>
    <dsp:sp modelId="{BEFF6F4E-82FE-BA4F-B92C-04BD06A1766A}">
      <dsp:nvSpPr>
        <dsp:cNvPr id="0" name=""/>
        <dsp:cNvSpPr/>
      </dsp:nvSpPr>
      <dsp:spPr>
        <a:xfrm>
          <a:off x="3390868" y="2430026"/>
          <a:ext cx="1709197" cy="854598"/>
        </a:xfrm>
        <a:prstGeom prst="rect">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w="38100" cmpd="sng">
          <a:solidFill>
            <a:schemeClr val="tx1">
              <a:lumMod val="95000"/>
              <a:lumOff val="5000"/>
            </a:schemeClr>
          </a:solidFill>
          <a:prstDash val="sysDash"/>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QA</a:t>
          </a:r>
          <a:endParaRPr lang="en-US" sz="2700" kern="1200" dirty="0"/>
        </a:p>
      </dsp:txBody>
      <dsp:txXfrm>
        <a:off x="3390868" y="2430026"/>
        <a:ext cx="1709197" cy="854598"/>
      </dsp:txXfrm>
    </dsp:sp>
    <dsp:sp modelId="{EB8EB156-95A5-D94D-8319-08108F245BFF}">
      <dsp:nvSpPr>
        <dsp:cNvPr id="0" name=""/>
        <dsp:cNvSpPr/>
      </dsp:nvSpPr>
      <dsp:spPr>
        <a:xfrm>
          <a:off x="4424933" y="1216495"/>
          <a:ext cx="1709197" cy="854598"/>
        </a:xfrm>
        <a:prstGeom prst="rect">
          <a:avLst/>
        </a:prstGeom>
        <a:gradFill rotWithShape="0">
          <a:gsLst>
            <a:gs pos="0">
              <a:schemeClr val="accent4">
                <a:alpha val="70000"/>
                <a:hueOff val="0"/>
                <a:satOff val="0"/>
                <a:lumOff val="0"/>
                <a:alphaOff val="0"/>
                <a:tint val="50000"/>
                <a:satMod val="300000"/>
              </a:schemeClr>
            </a:gs>
            <a:gs pos="35000">
              <a:schemeClr val="accent4">
                <a:alpha val="70000"/>
                <a:hueOff val="0"/>
                <a:satOff val="0"/>
                <a:lumOff val="0"/>
                <a:alphaOff val="0"/>
                <a:tint val="37000"/>
                <a:satMod val="300000"/>
              </a:schemeClr>
            </a:gs>
            <a:gs pos="100000">
              <a:schemeClr val="accent4">
                <a:alpha val="70000"/>
                <a:hueOff val="0"/>
                <a:satOff val="0"/>
                <a:lumOff val="0"/>
                <a:alphaOff val="0"/>
                <a:tint val="15000"/>
                <a:satMod val="350000"/>
              </a:schemeClr>
            </a:gs>
          </a:gsLst>
          <a:lin ang="16200000" scaled="1"/>
        </a:gradFill>
        <a:ln w="38100" cmpd="sng">
          <a:solidFill>
            <a:schemeClr val="tx1">
              <a:lumMod val="95000"/>
              <a:lumOff val="5000"/>
            </a:schemeClr>
          </a:solidFill>
          <a:prstDash val="sysDash"/>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VP Sales</a:t>
          </a:r>
          <a:endParaRPr lang="en-US" sz="2700" kern="1200" dirty="0"/>
        </a:p>
      </dsp:txBody>
      <dsp:txXfrm>
        <a:off x="4424933" y="1216495"/>
        <a:ext cx="1709197" cy="854598"/>
      </dsp:txXfrm>
    </dsp:sp>
    <dsp:sp modelId="{71A02C5A-63C4-384F-AB28-72431AB7701C}">
      <dsp:nvSpPr>
        <dsp:cNvPr id="0" name=""/>
        <dsp:cNvSpPr/>
      </dsp:nvSpPr>
      <dsp:spPr>
        <a:xfrm>
          <a:off x="6493062" y="1216495"/>
          <a:ext cx="1709197" cy="854598"/>
        </a:xfrm>
        <a:prstGeom prst="rect">
          <a:avLst/>
        </a:prstGeom>
        <a:gradFill rotWithShape="0">
          <a:gsLst>
            <a:gs pos="0">
              <a:schemeClr val="accent4">
                <a:alpha val="70000"/>
                <a:hueOff val="0"/>
                <a:satOff val="0"/>
                <a:lumOff val="0"/>
                <a:alphaOff val="0"/>
                <a:tint val="50000"/>
                <a:satMod val="300000"/>
              </a:schemeClr>
            </a:gs>
            <a:gs pos="35000">
              <a:schemeClr val="accent4">
                <a:alpha val="70000"/>
                <a:hueOff val="0"/>
                <a:satOff val="0"/>
                <a:lumOff val="0"/>
                <a:alphaOff val="0"/>
                <a:tint val="37000"/>
                <a:satMod val="300000"/>
              </a:schemeClr>
            </a:gs>
            <a:gs pos="100000">
              <a:schemeClr val="accent4">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VP Marketing</a:t>
          </a:r>
          <a:endParaRPr lang="en-US" sz="2700" kern="1200" dirty="0"/>
        </a:p>
      </dsp:txBody>
      <dsp:txXfrm>
        <a:off x="6493062" y="1216495"/>
        <a:ext cx="1709197" cy="854598"/>
      </dsp:txXfrm>
    </dsp:sp>
    <dsp:sp modelId="{78D0A3A9-DEEA-4A40-BD6B-D319B1E3C7A5}">
      <dsp:nvSpPr>
        <dsp:cNvPr id="0" name=""/>
        <dsp:cNvSpPr/>
      </dsp:nvSpPr>
      <dsp:spPr>
        <a:xfrm>
          <a:off x="6493062" y="2965"/>
          <a:ext cx="1709197" cy="854598"/>
        </a:xfrm>
        <a:prstGeom prst="rect">
          <a:avLst/>
        </a:prstGeom>
        <a:no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Office Manager</a:t>
          </a:r>
          <a:endParaRPr lang="en-US" sz="2700" kern="1200" dirty="0"/>
        </a:p>
      </dsp:txBody>
      <dsp:txXfrm>
        <a:off x="6493062" y="2965"/>
        <a:ext cx="1709197" cy="854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2DB0-A646-644A-BF24-288AADB56E56}">
      <dsp:nvSpPr>
        <dsp:cNvPr id="0" name=""/>
        <dsp:cNvSpPr/>
      </dsp:nvSpPr>
      <dsp:spPr>
        <a:xfrm rot="10800000">
          <a:off x="0" y="0"/>
          <a:ext cx="3429000" cy="857250"/>
        </a:xfrm>
        <a:prstGeom prst="trapezoid">
          <a:avLst>
            <a:gd name="adj" fmla="val 50000"/>
          </a:avLst>
        </a:prstGeom>
        <a:gradFill flip="none" rotWithShape="1">
          <a:gsLst>
            <a:gs pos="0">
              <a:srgbClr val="FF6600"/>
            </a:gs>
            <a:gs pos="100000">
              <a:schemeClr val="accent1">
                <a:hueOff val="0"/>
                <a:satOff val="0"/>
                <a:lumOff val="0"/>
                <a:alphaOff val="0"/>
                <a:tint val="50000"/>
                <a:shade val="100000"/>
                <a:satMod val="35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25,000</a:t>
          </a:r>
          <a:endParaRPr lang="en-US" sz="2000" kern="1200" dirty="0"/>
        </a:p>
      </dsp:txBody>
      <dsp:txXfrm rot="-10800000">
        <a:off x="600074" y="0"/>
        <a:ext cx="2228850" cy="857250"/>
      </dsp:txXfrm>
    </dsp:sp>
    <dsp:sp modelId="{28B24E2A-31D3-9D4A-B659-12A4EBE5775B}">
      <dsp:nvSpPr>
        <dsp:cNvPr id="0" name=""/>
        <dsp:cNvSpPr/>
      </dsp:nvSpPr>
      <dsp:spPr>
        <a:xfrm rot="10800000">
          <a:off x="428625" y="834387"/>
          <a:ext cx="2571750" cy="857250"/>
        </a:xfrm>
        <a:prstGeom prst="trapezoid">
          <a:avLst>
            <a:gd name="adj" fmla="val 50000"/>
          </a:avLst>
        </a:prstGeom>
        <a:gradFill flip="none" rotWithShape="1">
          <a:gsLst>
            <a:gs pos="0">
              <a:srgbClr val="FF6600"/>
            </a:gs>
            <a:gs pos="100000">
              <a:schemeClr val="accent1">
                <a:hueOff val="0"/>
                <a:satOff val="0"/>
                <a:lumOff val="0"/>
                <a:alphaOff val="0"/>
                <a:tint val="50000"/>
                <a:shade val="100000"/>
                <a:satMod val="35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15%</a:t>
          </a:r>
          <a:endParaRPr lang="en-US" sz="2000" kern="1200" dirty="0"/>
        </a:p>
      </dsp:txBody>
      <dsp:txXfrm rot="-10800000">
        <a:off x="878681" y="834387"/>
        <a:ext cx="1671637" cy="857250"/>
      </dsp:txXfrm>
    </dsp:sp>
    <dsp:sp modelId="{6E3DB46A-DC53-3E44-92E0-4910659D209F}">
      <dsp:nvSpPr>
        <dsp:cNvPr id="0" name=""/>
        <dsp:cNvSpPr/>
      </dsp:nvSpPr>
      <dsp:spPr>
        <a:xfrm rot="10800000">
          <a:off x="857250" y="1714500"/>
          <a:ext cx="1714500" cy="857250"/>
        </a:xfrm>
        <a:prstGeom prst="trapezoid">
          <a:avLst>
            <a:gd name="adj" fmla="val 50000"/>
          </a:avLst>
        </a:prstGeom>
        <a:gradFill flip="none" rotWithShape="1">
          <a:gsLst>
            <a:gs pos="0">
              <a:srgbClr val="FF6600"/>
            </a:gs>
            <a:gs pos="100000">
              <a:schemeClr val="accent1">
                <a:hueOff val="0"/>
                <a:satOff val="0"/>
                <a:lumOff val="0"/>
                <a:alphaOff val="0"/>
                <a:tint val="50000"/>
                <a:shade val="100000"/>
                <a:satMod val="35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10%</a:t>
          </a:r>
          <a:endParaRPr lang="en-US" sz="2000" kern="1200" dirty="0"/>
        </a:p>
      </dsp:txBody>
      <dsp:txXfrm rot="-10800000">
        <a:off x="1157287" y="1714500"/>
        <a:ext cx="1114425" cy="857250"/>
      </dsp:txXfrm>
    </dsp:sp>
    <dsp:sp modelId="{AB6CA58D-1417-9245-B7BA-D46C6F75AD30}">
      <dsp:nvSpPr>
        <dsp:cNvPr id="0" name=""/>
        <dsp:cNvSpPr/>
      </dsp:nvSpPr>
      <dsp:spPr>
        <a:xfrm rot="10800000">
          <a:off x="1285875" y="2548887"/>
          <a:ext cx="857250" cy="857250"/>
        </a:xfrm>
        <a:prstGeom prst="trapezoid">
          <a:avLst>
            <a:gd name="adj" fmla="val 50000"/>
          </a:avLst>
        </a:prstGeom>
        <a:gradFill flip="none" rotWithShape="1">
          <a:gsLst>
            <a:gs pos="0">
              <a:srgbClr val="FF6600"/>
            </a:gs>
            <a:gs pos="100000">
              <a:schemeClr val="accent1">
                <a:hueOff val="0"/>
                <a:satOff val="0"/>
                <a:lumOff val="0"/>
                <a:alphaOff val="0"/>
                <a:tint val="50000"/>
                <a:shade val="100000"/>
                <a:satMod val="35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4%</a:t>
          </a:r>
          <a:endParaRPr lang="en-US" sz="2000" kern="1200" dirty="0"/>
        </a:p>
      </dsp:txBody>
      <dsp:txXfrm rot="-10800000">
        <a:off x="1285875" y="2548887"/>
        <a:ext cx="857250" cy="8572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904547"/>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bit.ly/YzzBei"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orentrepreneurs.com/saas-metrics/" TargetMode="External"/><Relationship Id="rId4" Type="http://schemas.openxmlformats.org/officeDocument/2006/relationships/hyperlink" Target="http://www.bvp.com/cloud/law2"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002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a:solidFill>
                  <a:srgbClr val="000000"/>
                </a:solidFill>
                <a:latin typeface="Calibri" charset="0"/>
                <a:cs typeface="Calibri" charset="0"/>
                <a:sym typeface="Calibri" charset="0"/>
              </a:rPr>
              <a:t>Concise </a:t>
            </a:r>
            <a:r>
              <a:rPr lang="en-US" dirty="0" smtClean="0">
                <a:solidFill>
                  <a:srgbClr val="000000"/>
                </a:solidFill>
                <a:latin typeface="Calibri" charset="0"/>
                <a:cs typeface="Calibri" charset="0"/>
                <a:sym typeface="Calibri" charset="0"/>
              </a:rPr>
              <a:t>Sales</a:t>
            </a:r>
            <a:r>
              <a:rPr lang="en-US" dirty="0">
                <a:solidFill>
                  <a:srgbClr val="000000"/>
                </a:solidFill>
                <a:latin typeface="Calibri" charset="0"/>
                <a:cs typeface="Calibri" charset="0"/>
                <a:sym typeface="Calibri" charset="0"/>
              </a:rPr>
              <a:t>/BD </a:t>
            </a:r>
            <a:r>
              <a:rPr lang="en-US" dirty="0" smtClean="0">
                <a:solidFill>
                  <a:srgbClr val="000000"/>
                </a:solidFill>
                <a:latin typeface="Calibri" charset="0"/>
                <a:cs typeface="Calibri" charset="0"/>
                <a:sym typeface="Calibri" charset="0"/>
              </a:rPr>
              <a:t>metrics helps your board triangulate </a:t>
            </a:r>
            <a:r>
              <a:rPr lang="en-US" dirty="0">
                <a:solidFill>
                  <a:srgbClr val="000000"/>
                </a:solidFill>
                <a:latin typeface="Calibri" charset="0"/>
                <a:cs typeface="Calibri" charset="0"/>
                <a:sym typeface="Calibri" charset="0"/>
              </a:rPr>
              <a:t>your revenue </a:t>
            </a:r>
            <a:r>
              <a:rPr lang="en-US" dirty="0" smtClean="0">
                <a:solidFill>
                  <a:srgbClr val="000000"/>
                </a:solidFill>
                <a:latin typeface="Calibri" charset="0"/>
                <a:cs typeface="Calibri" charset="0"/>
                <a:sym typeface="Calibri" charset="0"/>
              </a:rPr>
              <a:t>pipeline.</a:t>
            </a:r>
            <a:endParaRPr lang="en-US" dirty="0">
              <a:solidFill>
                <a:srgbClr val="000000"/>
              </a:solidFill>
              <a:latin typeface="Calibri" charset="0"/>
              <a:cs typeface="Calibri" charset="0"/>
              <a:sym typeface="Calibri" charset="0"/>
            </a:endParaRPr>
          </a:p>
          <a:p>
            <a:endParaRPr lang="en-US" dirty="0">
              <a:solidFill>
                <a:srgbClr val="000000"/>
              </a:solidFill>
              <a:latin typeface="Calibri" charset="0"/>
              <a:cs typeface="Calibri" charset="0"/>
              <a:sym typeface="Calibri" charset="0"/>
            </a:endParaRPr>
          </a:p>
          <a:p>
            <a:r>
              <a:rPr lang="en-US" dirty="0" smtClean="0">
                <a:solidFill>
                  <a:srgbClr val="000000"/>
                </a:solidFill>
                <a:latin typeface="Calibri" charset="0"/>
                <a:cs typeface="Calibri" charset="0"/>
                <a:sym typeface="Calibri" charset="0"/>
              </a:rPr>
              <a:t>Segmenting your </a:t>
            </a:r>
            <a:r>
              <a:rPr lang="en-US" dirty="0">
                <a:solidFill>
                  <a:srgbClr val="000000"/>
                </a:solidFill>
                <a:latin typeface="Calibri" charset="0"/>
                <a:cs typeface="Calibri" charset="0"/>
                <a:sym typeface="Calibri" charset="0"/>
              </a:rPr>
              <a:t>pipeline (by vertical or type of customer) </a:t>
            </a:r>
            <a:r>
              <a:rPr lang="en-US" dirty="0" smtClean="0">
                <a:solidFill>
                  <a:srgbClr val="000000"/>
                </a:solidFill>
                <a:latin typeface="Calibri" charset="0"/>
                <a:cs typeface="Calibri" charset="0"/>
                <a:sym typeface="Calibri" charset="0"/>
              </a:rPr>
              <a:t>is a </a:t>
            </a:r>
            <a:r>
              <a:rPr lang="en-US" dirty="0">
                <a:solidFill>
                  <a:srgbClr val="000000"/>
                </a:solidFill>
                <a:latin typeface="Calibri" charset="0"/>
                <a:cs typeface="Calibri" charset="0"/>
                <a:sym typeface="Calibri" charset="0"/>
              </a:rPr>
              <a:t>great way to spot </a:t>
            </a:r>
            <a:r>
              <a:rPr lang="en-US" dirty="0" smtClean="0">
                <a:solidFill>
                  <a:srgbClr val="000000"/>
                </a:solidFill>
                <a:latin typeface="Calibri" charset="0"/>
                <a:cs typeface="Calibri" charset="0"/>
                <a:sym typeface="Calibri" charset="0"/>
              </a:rPr>
              <a:t>opportunities </a:t>
            </a:r>
            <a:r>
              <a:rPr lang="en-US" dirty="0">
                <a:solidFill>
                  <a:srgbClr val="000000"/>
                </a:solidFill>
                <a:latin typeface="Calibri" charset="0"/>
                <a:cs typeface="Calibri" charset="0"/>
                <a:sym typeface="Calibri" charset="0"/>
              </a:rPr>
              <a:t>to </a:t>
            </a:r>
            <a:r>
              <a:rPr lang="en-US" dirty="0" smtClean="0">
                <a:solidFill>
                  <a:srgbClr val="000000"/>
                </a:solidFill>
                <a:latin typeface="Calibri" charset="0"/>
                <a:cs typeface="Calibri" charset="0"/>
                <a:sym typeface="Calibri" charset="0"/>
              </a:rPr>
              <a:t>“double down”. </a:t>
            </a:r>
            <a:r>
              <a:rPr lang="en-US" dirty="0">
                <a:solidFill>
                  <a:srgbClr val="000000"/>
                </a:solidFill>
                <a:latin typeface="Calibri" charset="0"/>
                <a:cs typeface="Calibri" charset="0"/>
                <a:sym typeface="Calibri" charset="0"/>
              </a:rPr>
              <a:t>E.g. </a:t>
            </a:r>
            <a:r>
              <a:rPr lang="en-US" dirty="0" smtClean="0">
                <a:solidFill>
                  <a:srgbClr val="000000"/>
                </a:solidFill>
                <a:latin typeface="Calibri" charset="0"/>
                <a:cs typeface="Calibri" charset="0"/>
                <a:sym typeface="Calibri" charset="0"/>
              </a:rPr>
              <a:t>if a particular segment </a:t>
            </a:r>
            <a:r>
              <a:rPr lang="en-US" dirty="0">
                <a:solidFill>
                  <a:srgbClr val="000000"/>
                </a:solidFill>
                <a:latin typeface="Calibri" charset="0"/>
                <a:cs typeface="Calibri" charset="0"/>
                <a:sym typeface="Calibri" charset="0"/>
              </a:rPr>
              <a:t>weighted expected value </a:t>
            </a:r>
            <a:r>
              <a:rPr lang="en-US" dirty="0" smtClean="0">
                <a:solidFill>
                  <a:srgbClr val="000000"/>
                </a:solidFill>
                <a:latin typeface="Calibri" charset="0"/>
                <a:cs typeface="Calibri" charset="0"/>
                <a:sym typeface="Calibri" charset="0"/>
              </a:rPr>
              <a:t>is </a:t>
            </a:r>
            <a:r>
              <a:rPr lang="en-US" dirty="0">
                <a:solidFill>
                  <a:srgbClr val="000000"/>
                </a:solidFill>
                <a:latin typeface="Calibri" charset="0"/>
                <a:cs typeface="Calibri" charset="0"/>
                <a:sym typeface="Calibri" charset="0"/>
              </a:rPr>
              <a:t>consistently </a:t>
            </a:r>
            <a:r>
              <a:rPr lang="en-US" dirty="0" smtClean="0">
                <a:solidFill>
                  <a:srgbClr val="000000"/>
                </a:solidFill>
                <a:latin typeface="Calibri" charset="0"/>
                <a:cs typeface="Calibri" charset="0"/>
                <a:sym typeface="Calibri" charset="0"/>
              </a:rPr>
              <a:t>higher, </a:t>
            </a:r>
            <a:r>
              <a:rPr lang="en-US" dirty="0">
                <a:solidFill>
                  <a:srgbClr val="000000"/>
                </a:solidFill>
                <a:latin typeface="Calibri" charset="0"/>
                <a:cs typeface="Calibri" charset="0"/>
                <a:sym typeface="Calibri" charset="0"/>
              </a:rPr>
              <a:t>it may make sense to </a:t>
            </a:r>
            <a:r>
              <a:rPr lang="en-US" dirty="0" smtClean="0">
                <a:solidFill>
                  <a:srgbClr val="000000"/>
                </a:solidFill>
                <a:latin typeface="Calibri" charset="0"/>
                <a:cs typeface="Calibri" charset="0"/>
                <a:sym typeface="Calibri" charset="0"/>
              </a:rPr>
              <a:t>focus more on </a:t>
            </a:r>
            <a:r>
              <a:rPr lang="en-US" dirty="0">
                <a:solidFill>
                  <a:srgbClr val="000000"/>
                </a:solidFill>
                <a:latin typeface="Calibri" charset="0"/>
                <a:cs typeface="Calibri" charset="0"/>
                <a:sym typeface="Calibri" charset="0"/>
              </a:rPr>
              <a:t>that segment. </a:t>
            </a:r>
            <a:endParaRPr lang="en-US" dirty="0" smtClean="0">
              <a:solidFill>
                <a:srgbClr val="000000"/>
              </a:solidFill>
              <a:latin typeface="Calibri" charset="0"/>
              <a:cs typeface="Calibri" charset="0"/>
              <a:sym typeface="Calibri" charset="0"/>
            </a:endParaRPr>
          </a:p>
          <a:p>
            <a:endParaRPr lang="en-US" dirty="0" smtClean="0">
              <a:solidFill>
                <a:srgbClr val="000000"/>
              </a:solidFill>
              <a:latin typeface="Calibri" charset="0"/>
              <a:cs typeface="Calibri" charset="0"/>
              <a:sym typeface="Calibri" charset="0"/>
            </a:endParaRPr>
          </a:p>
          <a:p>
            <a:r>
              <a:rPr lang="en-US" dirty="0" smtClean="0">
                <a:solidFill>
                  <a:srgbClr val="000000"/>
                </a:solidFill>
                <a:latin typeface="Calibri" charset="0"/>
                <a:cs typeface="Calibri" charset="0"/>
                <a:sym typeface="Calibri" charset="0"/>
              </a:rPr>
              <a:t>Try </a:t>
            </a:r>
            <a:r>
              <a:rPr lang="en-US" dirty="0">
                <a:solidFill>
                  <a:srgbClr val="000000"/>
                </a:solidFill>
                <a:latin typeface="Calibri" charset="0"/>
                <a:cs typeface="Calibri" charset="0"/>
                <a:sym typeface="Calibri" charset="0"/>
              </a:rPr>
              <a:t>to answer: Are you getting enough (big) leads into your funnel? Do you have a hard time closing qualified leads</a:t>
            </a:r>
            <a:r>
              <a:rPr lang="en-US" dirty="0" smtClean="0">
                <a:solidFill>
                  <a:srgbClr val="000000"/>
                </a:solidFill>
                <a:latin typeface="Calibri" charset="0"/>
                <a:cs typeface="Calibri" charset="0"/>
                <a:sym typeface="Calibri" charset="0"/>
              </a:rPr>
              <a:t>? How can your board be of assistance?</a:t>
            </a:r>
            <a:endParaRPr lang="en-US" dirty="0">
              <a:solidFill>
                <a:srgbClr val="000000"/>
              </a:solidFill>
              <a:latin typeface="Calibri" charset="0"/>
              <a:cs typeface="Calibri" charset="0"/>
              <a:sym typeface="Calibri" charset="0"/>
            </a:endParaRPr>
          </a:p>
          <a:p>
            <a:endParaRPr lang="en-US" dirty="0" smtClean="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dirty="0" smtClean="0">
                <a:solidFill>
                  <a:srgbClr val="000000"/>
                </a:solidFill>
                <a:latin typeface="Calibri" charset="0"/>
                <a:cs typeface="Calibri" charset="0"/>
                <a:sym typeface="Calibri" charset="0"/>
              </a:rPr>
              <a:t>Note reasons why clients have/haven’t moved into the next level of your sales funnel. Also mention feedback from clients who cancelled or chose not to renew. This may provide your board with insight into the competitive landscape and economic climate. </a:t>
            </a:r>
          </a:p>
          <a:p>
            <a:endParaRPr lang="en-US" dirty="0" smtClean="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a:t>
            </a:r>
            <a:r>
              <a:rPr lang="en-US" b="1" baseline="0" dirty="0" smtClean="0">
                <a:solidFill>
                  <a:srgbClr val="000000"/>
                </a:solidFill>
                <a:latin typeface="Calibri" charset="0"/>
                <a:cs typeface="Calibri" charset="0"/>
                <a:sym typeface="Calibri" charset="0"/>
              </a:rPr>
              <a:t> </a:t>
            </a:r>
            <a:r>
              <a:rPr lang="en-US" baseline="0" dirty="0" smtClean="0">
                <a:solidFill>
                  <a:srgbClr val="000000"/>
                </a:solidFill>
                <a:latin typeface="Calibri" charset="0"/>
                <a:cs typeface="Calibri" charset="0"/>
                <a:sym typeface="Calibri" charset="0"/>
              </a:rPr>
              <a:t>As opposed to showing all potential deals, we recommend keeping things</a:t>
            </a:r>
            <a:r>
              <a:rPr lang="en-US" dirty="0" smtClean="0">
                <a:solidFill>
                  <a:srgbClr val="000000"/>
                </a:solidFill>
                <a:latin typeface="Calibri" charset="0"/>
                <a:cs typeface="Calibri" charset="0"/>
                <a:sym typeface="Calibri" charset="0"/>
              </a:rPr>
              <a:t> tight and </a:t>
            </a:r>
            <a:r>
              <a:rPr lang="en-US" baseline="0" dirty="0" smtClean="0">
                <a:solidFill>
                  <a:srgbClr val="000000"/>
                </a:solidFill>
                <a:latin typeface="Calibri" charset="0"/>
                <a:cs typeface="Calibri" charset="0"/>
                <a:sym typeface="Calibri" charset="0"/>
              </a:rPr>
              <a:t>documenting only deals worthy of discussion. A good practice is to set a threshold (e.g. deals below $X shouldn’t appear). </a:t>
            </a:r>
            <a:endParaRPr lang="en-US" dirty="0" smtClean="0">
              <a:solidFill>
                <a:srgbClr val="000000"/>
              </a:solidFill>
              <a:latin typeface="Calibri" charset="0"/>
              <a:cs typeface="Calibri" charset="0"/>
              <a:sym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smtClean="0">
                <a:solidFill>
                  <a:srgbClr val="000000"/>
                </a:solidFill>
                <a:latin typeface="Calibri" charset="0"/>
                <a:cs typeface="Calibri" charset="0"/>
                <a:sym typeface="Calibri" charset="0"/>
              </a:rPr>
              <a:t>Differentiating existing</a:t>
            </a:r>
            <a:r>
              <a:rPr lang="en-US" dirty="0">
                <a:solidFill>
                  <a:srgbClr val="000000"/>
                </a:solidFill>
                <a:latin typeface="Calibri" charset="0"/>
                <a:cs typeface="Calibri" charset="0"/>
                <a:sym typeface="Calibri" charset="0"/>
              </a:rPr>
              <a:t>, new, and prospective hires is </a:t>
            </a:r>
            <a:r>
              <a:rPr lang="en-US" dirty="0" smtClean="0">
                <a:solidFill>
                  <a:srgbClr val="000000"/>
                </a:solidFill>
                <a:latin typeface="Calibri" charset="0"/>
                <a:cs typeface="Calibri" charset="0"/>
                <a:sym typeface="Calibri" charset="0"/>
              </a:rPr>
              <a:t>vital to illustrating your </a:t>
            </a:r>
            <a:r>
              <a:rPr lang="en-US" dirty="0">
                <a:solidFill>
                  <a:srgbClr val="000000"/>
                </a:solidFill>
                <a:latin typeface="Calibri" charset="0"/>
                <a:cs typeface="Calibri" charset="0"/>
                <a:sym typeface="Calibri" charset="0"/>
              </a:rPr>
              <a:t>staffing plan. We recommend using </a:t>
            </a:r>
            <a:r>
              <a:rPr lang="en-US" dirty="0" smtClean="0">
                <a:solidFill>
                  <a:srgbClr val="000000"/>
                </a:solidFill>
                <a:latin typeface="Calibri" charset="0"/>
                <a:cs typeface="Calibri" charset="0"/>
                <a:sym typeface="Calibri" charset="0"/>
              </a:rPr>
              <a:t>borders and </a:t>
            </a:r>
            <a:r>
              <a:rPr lang="en-US" dirty="0">
                <a:solidFill>
                  <a:srgbClr val="000000"/>
                </a:solidFill>
                <a:latin typeface="Calibri" charset="0"/>
                <a:cs typeface="Calibri" charset="0"/>
                <a:sym typeface="Calibri" charset="0"/>
              </a:rPr>
              <a:t>colors to </a:t>
            </a:r>
            <a:r>
              <a:rPr lang="en-US" dirty="0" smtClean="0">
                <a:solidFill>
                  <a:srgbClr val="000000"/>
                </a:solidFill>
                <a:latin typeface="Calibri" charset="0"/>
                <a:cs typeface="Calibri" charset="0"/>
                <a:sym typeface="Calibri" charset="0"/>
              </a:rPr>
              <a:t>identify these different </a:t>
            </a:r>
            <a:r>
              <a:rPr lang="en-US" dirty="0">
                <a:solidFill>
                  <a:srgbClr val="000000"/>
                </a:solidFill>
                <a:latin typeface="Calibri" charset="0"/>
                <a:cs typeface="Calibri" charset="0"/>
                <a:sym typeface="Calibri" charset="0"/>
              </a:rPr>
              <a:t>groups</a:t>
            </a:r>
            <a:r>
              <a:rPr lang="en-US" dirty="0" smtClean="0">
                <a:solidFill>
                  <a:srgbClr val="000000"/>
                </a:solidFill>
                <a:latin typeface="Calibri" charset="0"/>
                <a:cs typeface="Calibri" charset="0"/>
                <a:sym typeface="Calibri" charset="0"/>
              </a:rPr>
              <a:t>.</a:t>
            </a:r>
          </a:p>
          <a:p>
            <a:endParaRPr lang="en-US" dirty="0" smtClean="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dirty="0" smtClean="0">
                <a:solidFill>
                  <a:srgbClr val="000000"/>
                </a:solidFill>
                <a:latin typeface="Calibri" charset="0"/>
                <a:cs typeface="Calibri" charset="0"/>
                <a:sym typeface="Calibri" charset="0"/>
              </a:rPr>
              <a:t>To differentiate even further specify the hiring period of future employees. E.g. “hires post financing”, “hires in the 60 days”, “hires after feature X launch”. </a:t>
            </a:r>
            <a:endParaRPr lang="en-US" dirty="0">
              <a:solidFill>
                <a:srgbClr val="000000"/>
              </a:solidFill>
              <a:latin typeface="Calibri" charset="0"/>
              <a:cs typeface="Calibri" charset="0"/>
              <a:sym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cs typeface="Calibri"/>
              </a:rPr>
              <a:t>Akin to the Product roadmap, the Staffing </a:t>
            </a:r>
            <a:r>
              <a:rPr lang="en-US" dirty="0">
                <a:latin typeface="Calibri"/>
                <a:cs typeface="Calibri"/>
              </a:rPr>
              <a:t>P</a:t>
            </a:r>
            <a:r>
              <a:rPr lang="en-US" dirty="0" smtClean="0">
                <a:latin typeface="Calibri"/>
                <a:cs typeface="Calibri"/>
              </a:rPr>
              <a:t>lan should detail your upcoming hires and their effect on your Cap and Financial tables.</a:t>
            </a:r>
          </a:p>
          <a:p>
            <a:endParaRPr lang="en-US" dirty="0">
              <a:latin typeface="Calibri"/>
              <a:cs typeface="Calibri"/>
            </a:endParaRPr>
          </a:p>
          <a:p>
            <a:r>
              <a:rPr lang="en-US" b="1" dirty="0" smtClean="0">
                <a:latin typeface="Calibri"/>
                <a:cs typeface="Calibri"/>
              </a:rPr>
              <a:t>Tip: </a:t>
            </a:r>
            <a:r>
              <a:rPr lang="en-US" dirty="0" smtClean="0">
                <a:latin typeface="Calibri"/>
                <a:cs typeface="Calibri"/>
              </a:rPr>
              <a:t>Sort the Plan by priority so the board knows where your recruiting efforts are currently concentrated. </a:t>
            </a:r>
            <a:endParaRPr lang="en-US" dirty="0">
              <a:latin typeface="Calibri"/>
              <a:cs typeface="Calibri"/>
            </a:endParaRPr>
          </a:p>
        </p:txBody>
      </p:sp>
    </p:spTree>
    <p:extLst>
      <p:ext uri="{BB962C8B-B14F-4D97-AF65-F5344CB8AC3E}">
        <p14:creationId xmlns:p14="http://schemas.microsoft.com/office/powerpoint/2010/main" val="226610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511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smtClean="0">
                <a:latin typeface="+mn-lt"/>
                <a:cs typeface="Calibri" charset="0"/>
                <a:sym typeface="Calibri" charset="0"/>
              </a:rPr>
              <a:t>Great board meetings help you get closer to accomplishing the milestones necessary for your business to achieve success. That might be the next round of financing, appropriate liquidity event, etc. Use this slide as a way to map out the necessary steps. </a:t>
            </a:r>
          </a:p>
          <a:p>
            <a:endParaRPr lang="en-US" dirty="0">
              <a:solidFill>
                <a:srgbClr val="FF0000"/>
              </a:solidFill>
              <a:latin typeface="+mn-lt"/>
              <a:cs typeface="Calibri" charset="0"/>
              <a:sym typeface="Calibri" charset="0"/>
            </a:endParaRPr>
          </a:p>
          <a:p>
            <a:r>
              <a:rPr lang="en-US" dirty="0" smtClean="0">
                <a:solidFill>
                  <a:srgbClr val="000000"/>
                </a:solidFill>
                <a:latin typeface="+mn-lt"/>
                <a:cs typeface="Calibri" charset="0"/>
                <a:sym typeface="Calibri" charset="0"/>
              </a:rPr>
              <a:t>We advise that as the CEO, you come prepared with a viewpoint and plan of action (e.g. “our SEO converts well but we need more organic traffic, so we’re going to double down on content marketing”) to catalyze</a:t>
            </a:r>
            <a:r>
              <a:rPr lang="en-US" baseline="0" dirty="0" smtClean="0">
                <a:solidFill>
                  <a:srgbClr val="000000"/>
                </a:solidFill>
                <a:latin typeface="+mn-lt"/>
                <a:cs typeface="Calibri" charset="0"/>
                <a:sym typeface="Calibri" charset="0"/>
              </a:rPr>
              <a:t> constructive discussion</a:t>
            </a:r>
            <a:r>
              <a:rPr lang="en-US" dirty="0" smtClean="0">
                <a:solidFill>
                  <a:srgbClr val="000000"/>
                </a:solidFill>
                <a:latin typeface="+mn-lt"/>
                <a:cs typeface="Calibri" charset="0"/>
                <a:sym typeface="Calibri" charset="0"/>
              </a:rPr>
              <a:t>. </a:t>
            </a:r>
          </a:p>
          <a:p>
            <a:endParaRPr lang="en-US" dirty="0" smtClean="0">
              <a:solidFill>
                <a:srgbClr val="000000"/>
              </a:solidFill>
              <a:latin typeface="+mn-lt"/>
              <a:cs typeface="Calibri" charset="0"/>
              <a:sym typeface="Calibri" charset="0"/>
            </a:endParaRPr>
          </a:p>
          <a:p>
            <a:r>
              <a:rPr lang="en-US" dirty="0" smtClean="0">
                <a:solidFill>
                  <a:srgbClr val="000000"/>
                </a:solidFill>
                <a:latin typeface="+mn-lt"/>
                <a:cs typeface="Calibri" charset="0"/>
                <a:sym typeface="Calibri" charset="0"/>
              </a:rPr>
              <a:t>When crafting this slide also consider:</a:t>
            </a:r>
          </a:p>
          <a:p>
            <a:pPr marL="171450" indent="-171450">
              <a:buFont typeface="Arial"/>
              <a:buChar char="•"/>
            </a:pPr>
            <a:r>
              <a:rPr lang="en-US" dirty="0" smtClean="0">
                <a:solidFill>
                  <a:srgbClr val="000000"/>
                </a:solidFill>
                <a:latin typeface="+mn-lt"/>
                <a:cs typeface="Calibri" charset="0"/>
                <a:sym typeface="Calibri" charset="0"/>
              </a:rPr>
              <a:t>What milestones are crucial for your goal? How will you measure them? How will you execute?</a:t>
            </a:r>
          </a:p>
          <a:p>
            <a:pPr marL="171450" indent="-171450">
              <a:buFont typeface="Arial"/>
              <a:buChar char="•"/>
            </a:pPr>
            <a:r>
              <a:rPr lang="en-US" dirty="0" smtClean="0">
                <a:solidFill>
                  <a:srgbClr val="000000"/>
                </a:solidFill>
                <a:latin typeface="+mn-lt"/>
                <a:cs typeface="Calibri" charset="0"/>
                <a:sym typeface="Calibri" charset="0"/>
              </a:rPr>
              <a:t>How do you fare in the competitive landscape? Who are the major threats and how can the board help?</a:t>
            </a:r>
          </a:p>
          <a:p>
            <a:pPr marL="171450" indent="-171450">
              <a:buFont typeface="Arial"/>
              <a:buChar char="•"/>
            </a:pPr>
            <a:r>
              <a:rPr lang="en-US" dirty="0" smtClean="0">
                <a:solidFill>
                  <a:srgbClr val="000000"/>
                </a:solidFill>
                <a:latin typeface="+mn-lt"/>
                <a:cs typeface="Calibri" charset="0"/>
                <a:sym typeface="Calibri" charset="0"/>
              </a:rPr>
              <a:t>What are the possible ways you can fail?</a:t>
            </a:r>
          </a:p>
          <a:p>
            <a:pPr marL="171450" indent="-171450">
              <a:buFont typeface="Arial"/>
              <a:buChar char="•"/>
            </a:pPr>
            <a:r>
              <a:rPr lang="en-US" dirty="0" smtClean="0">
                <a:solidFill>
                  <a:srgbClr val="000000"/>
                </a:solidFill>
                <a:latin typeface="+mn-lt"/>
                <a:cs typeface="Calibri" charset="0"/>
                <a:sym typeface="Calibri" charset="0"/>
              </a:rPr>
              <a:t>When relevant, recap</a:t>
            </a:r>
            <a:r>
              <a:rPr lang="en-US" baseline="0" dirty="0" smtClean="0">
                <a:solidFill>
                  <a:srgbClr val="000000"/>
                </a:solidFill>
                <a:latin typeface="+mn-lt"/>
                <a:cs typeface="Calibri" charset="0"/>
                <a:sym typeface="Calibri" charset="0"/>
              </a:rPr>
              <a:t> your last discussion.</a:t>
            </a:r>
            <a:endParaRPr lang="en-US" dirty="0">
              <a:solidFill>
                <a:srgbClr val="000000"/>
              </a:solidFill>
              <a:latin typeface="+mn-lt"/>
              <a:cs typeface="Calibri" charset="0"/>
              <a:sym typeface="Calibri" charset="0"/>
            </a:endParaRPr>
          </a:p>
          <a:p>
            <a:endParaRPr lang="en-US" dirty="0">
              <a:solidFill>
                <a:srgbClr val="000000"/>
              </a:solidFill>
              <a:latin typeface="+mn-lt"/>
              <a:cs typeface="Calibri" charset="0"/>
              <a:sym typeface="Calibri" charset="0"/>
            </a:endParaRPr>
          </a:p>
          <a:p>
            <a:r>
              <a:rPr lang="en-US" b="1" dirty="0" smtClean="0">
                <a:solidFill>
                  <a:srgbClr val="000000"/>
                </a:solidFill>
                <a:latin typeface="+mn-lt"/>
                <a:cs typeface="Calibri" charset="0"/>
                <a:sym typeface="Calibri" charset="0"/>
              </a:rPr>
              <a:t>Tip:</a:t>
            </a:r>
            <a:r>
              <a:rPr lang="en-US" dirty="0" smtClean="0">
                <a:solidFill>
                  <a:srgbClr val="000000"/>
                </a:solidFill>
                <a:latin typeface="+mn-lt"/>
                <a:cs typeface="Calibri" charset="0"/>
                <a:sym typeface="Calibri" charset="0"/>
              </a:rPr>
              <a:t> </a:t>
            </a:r>
            <a:r>
              <a:rPr lang="en-US" dirty="0">
                <a:solidFill>
                  <a:srgbClr val="000000"/>
                </a:solidFill>
                <a:latin typeface="+mn-lt"/>
                <a:cs typeface="Calibri" charset="0"/>
                <a:sym typeface="Calibri" charset="0"/>
              </a:rPr>
              <a:t>Create action items for you and your board based on the topics discussed. Recap these items at the beginning of the next board meeting. </a:t>
            </a:r>
            <a:endParaRPr lang="en-US" dirty="0" smtClean="0">
              <a:solidFill>
                <a:srgbClr val="000000"/>
              </a:solidFill>
              <a:latin typeface="+mn-lt"/>
              <a:cs typeface="Calibri" charset="0"/>
              <a:sym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63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buClr>
                <a:srgbClr val="000000"/>
              </a:buClr>
            </a:pPr>
            <a:r>
              <a:rPr lang="en-US" dirty="0" smtClean="0">
                <a:solidFill>
                  <a:srgbClr val="000000"/>
                </a:solidFill>
                <a:latin typeface="+mn-lt"/>
                <a:cs typeface="Calibri" charset="0"/>
                <a:sym typeface="Calibri" charset="0"/>
              </a:rPr>
              <a:t>We </a:t>
            </a:r>
            <a:r>
              <a:rPr lang="en-US" dirty="0">
                <a:solidFill>
                  <a:srgbClr val="000000"/>
                </a:solidFill>
                <a:latin typeface="+mn-lt"/>
                <a:cs typeface="Calibri" charset="0"/>
                <a:sym typeface="Calibri" charset="0"/>
              </a:rPr>
              <a:t>recommend </a:t>
            </a:r>
            <a:r>
              <a:rPr lang="en-US" dirty="0" smtClean="0">
                <a:solidFill>
                  <a:srgbClr val="000000"/>
                </a:solidFill>
                <a:latin typeface="+mn-lt"/>
                <a:cs typeface="Calibri" charset="0"/>
                <a:sym typeface="Calibri" charset="0"/>
              </a:rPr>
              <a:t>referencing </a:t>
            </a:r>
            <a:r>
              <a:rPr lang="en-US" dirty="0">
                <a:solidFill>
                  <a:srgbClr val="000000"/>
                </a:solidFill>
                <a:latin typeface="+mn-lt"/>
                <a:cs typeface="Calibri" charset="0"/>
                <a:sym typeface="Calibri" charset="0"/>
              </a:rPr>
              <a:t>the actual Excel model for more </a:t>
            </a:r>
            <a:r>
              <a:rPr lang="en-US" dirty="0" smtClean="0">
                <a:solidFill>
                  <a:srgbClr val="000000"/>
                </a:solidFill>
                <a:latin typeface="+mn-lt"/>
                <a:cs typeface="Calibri" charset="0"/>
                <a:sym typeface="Calibri" charset="0"/>
              </a:rPr>
              <a:t>granular analysis/discussion. The model - along with auxiliary materials (board resolutions, budget vs. actuals analysis, full cap table, etc.) - should </a:t>
            </a:r>
            <a:r>
              <a:rPr lang="en-US" dirty="0">
                <a:solidFill>
                  <a:srgbClr val="000000"/>
                </a:solidFill>
                <a:latin typeface="+mn-lt"/>
                <a:cs typeface="Calibri" charset="0"/>
                <a:sym typeface="Calibri" charset="0"/>
              </a:rPr>
              <a:t>be </a:t>
            </a:r>
            <a:r>
              <a:rPr lang="en-US" dirty="0" smtClean="0">
                <a:solidFill>
                  <a:srgbClr val="000000"/>
                </a:solidFill>
                <a:latin typeface="+mn-lt"/>
                <a:cs typeface="Calibri" charset="0"/>
                <a:sym typeface="Calibri" charset="0"/>
              </a:rPr>
              <a:t>included in a board </a:t>
            </a:r>
            <a:r>
              <a:rPr lang="en-US" dirty="0">
                <a:solidFill>
                  <a:srgbClr val="000000"/>
                </a:solidFill>
                <a:latin typeface="+mn-lt"/>
                <a:cs typeface="Calibri" charset="0"/>
                <a:sym typeface="Calibri" charset="0"/>
              </a:rPr>
              <a:t>packet that </a:t>
            </a:r>
            <a:r>
              <a:rPr lang="en-US" dirty="0" smtClean="0">
                <a:solidFill>
                  <a:srgbClr val="000000"/>
                </a:solidFill>
                <a:latin typeface="+mn-lt"/>
                <a:cs typeface="Calibri" charset="0"/>
                <a:sym typeface="Calibri" charset="0"/>
              </a:rPr>
              <a:t>is sent a week prior to the meeting. </a:t>
            </a:r>
          </a:p>
          <a:p>
            <a:pPr>
              <a:buClr>
                <a:srgbClr val="000000"/>
              </a:buClr>
            </a:pPr>
            <a:endParaRPr lang="en-US" dirty="0">
              <a:solidFill>
                <a:srgbClr val="000000"/>
              </a:solidFill>
              <a:latin typeface="+mn-lt"/>
              <a:cs typeface="Calibri" charset="0"/>
              <a:sym typeface="Calibri" charset="0"/>
            </a:endParaRPr>
          </a:p>
          <a:p>
            <a:pPr>
              <a:buClr>
                <a:srgbClr val="000000"/>
              </a:buClr>
            </a:pPr>
            <a:r>
              <a:rPr lang="en-US" dirty="0" smtClean="0">
                <a:solidFill>
                  <a:srgbClr val="000000"/>
                </a:solidFill>
                <a:latin typeface="+mn-lt"/>
                <a:cs typeface="Calibri" charset="0"/>
                <a:sym typeface="Calibri" charset="0"/>
              </a:rPr>
              <a:t>This will give your board ample time to review the materials and prepare well thought out discussion points. </a:t>
            </a:r>
          </a:p>
          <a:p>
            <a:pPr>
              <a:buClr>
                <a:srgbClr val="000000"/>
              </a:buClr>
            </a:pPr>
            <a:endParaRPr lang="en-US" dirty="0" smtClean="0">
              <a:solidFill>
                <a:srgbClr val="000000"/>
              </a:solidFill>
              <a:latin typeface="+mn-lt"/>
              <a:cs typeface="Calibri" charset="0"/>
              <a:sym typeface="Calibri" charset="0"/>
            </a:endParaRPr>
          </a:p>
          <a:p>
            <a:pPr>
              <a:buClr>
                <a:srgbClr val="000000"/>
              </a:buClr>
            </a:pPr>
            <a:endParaRPr lang="en-US" dirty="0" smtClean="0">
              <a:solidFill>
                <a:srgbClr val="000000"/>
              </a:solidFill>
              <a:latin typeface="+mn-lt"/>
              <a:cs typeface="Calibri" charset="0"/>
              <a:sym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781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Your </a:t>
            </a:r>
            <a:r>
              <a:rPr lang="en-US" dirty="0">
                <a:latin typeface="+mn-lt"/>
              </a:rPr>
              <a:t>board was assembled to </a:t>
            </a:r>
            <a:r>
              <a:rPr lang="en-US" dirty="0" smtClean="0">
                <a:latin typeface="+mn-lt"/>
              </a:rPr>
              <a:t>help</a:t>
            </a:r>
            <a:r>
              <a:rPr lang="en-US" baseline="0" dirty="0" smtClean="0">
                <a:latin typeface="+mn-lt"/>
              </a:rPr>
              <a:t> your company achieve its goals </a:t>
            </a:r>
            <a:r>
              <a:rPr lang="en-US" dirty="0" smtClean="0">
                <a:latin typeface="+mn-lt"/>
              </a:rPr>
              <a:t>so </a:t>
            </a:r>
            <a:r>
              <a:rPr lang="en-US" dirty="0">
                <a:latin typeface="+mn-lt"/>
              </a:rPr>
              <a:t>treat these meetings as a way to “fuel up”. </a:t>
            </a:r>
            <a:r>
              <a:rPr lang="en-US" dirty="0" smtClean="0">
                <a:latin typeface="+mn-lt"/>
              </a:rPr>
              <a:t>Use this slide to surface ways how your board can help you tackle any road blocks. </a:t>
            </a:r>
            <a:endParaRPr lang="en-US" dirty="0">
              <a:latin typeface="+mn-lt"/>
            </a:endParaRPr>
          </a:p>
          <a:p>
            <a:endParaRPr lang="en-US" b="1" dirty="0">
              <a:latin typeface="+mn-lt"/>
            </a:endParaRPr>
          </a:p>
          <a:p>
            <a:r>
              <a:rPr lang="en-US" b="1" dirty="0" smtClean="0">
                <a:latin typeface="+mn-lt"/>
              </a:rPr>
              <a:t>Tip: </a:t>
            </a:r>
            <a:r>
              <a:rPr lang="en-US" dirty="0">
                <a:latin typeface="+mn-lt"/>
              </a:rPr>
              <a:t>Note how each “ask” impacts KPI’s and </a:t>
            </a:r>
            <a:r>
              <a:rPr lang="en-US" dirty="0" smtClean="0">
                <a:latin typeface="+mn-lt"/>
              </a:rPr>
              <a:t>goals. </a:t>
            </a:r>
            <a:endParaRPr lang="en-US" dirty="0">
              <a:latin typeface="+mn-lt"/>
            </a:endParaRPr>
          </a:p>
          <a:p>
            <a:pPr defTabSz="457200" fontAlgn="auto">
              <a:spcBef>
                <a:spcPts val="0"/>
              </a:spcBef>
              <a:spcAft>
                <a:spcPts val="0"/>
              </a:spcAft>
              <a:defRPr/>
            </a:pPr>
            <a:endParaRPr lang="en-US" b="1" dirty="0">
              <a:latin typeface="+mn-lt"/>
            </a:endParaRPr>
          </a:p>
          <a:p>
            <a:pPr defTabSz="457200" fontAlgn="auto">
              <a:spcBef>
                <a:spcPts val="0"/>
              </a:spcBef>
              <a:spcAft>
                <a:spcPts val="0"/>
              </a:spcAft>
              <a:defRPr/>
            </a:pPr>
            <a:r>
              <a:rPr lang="en-US" b="1" dirty="0" smtClean="0">
                <a:latin typeface="+mn-lt"/>
              </a:rPr>
              <a:t>Tip:</a:t>
            </a:r>
            <a:r>
              <a:rPr lang="en-US" dirty="0" smtClean="0">
                <a:latin typeface="+mn-lt"/>
              </a:rPr>
              <a:t> </a:t>
            </a:r>
            <a:r>
              <a:rPr lang="en-US" dirty="0">
                <a:latin typeface="+mn-lt"/>
              </a:rPr>
              <a:t>Be </a:t>
            </a:r>
            <a:r>
              <a:rPr lang="en-US" dirty="0" smtClean="0">
                <a:latin typeface="+mn-lt"/>
              </a:rPr>
              <a:t>direct in </a:t>
            </a:r>
            <a:r>
              <a:rPr lang="en-US" dirty="0">
                <a:latin typeface="+mn-lt"/>
              </a:rPr>
              <a:t>your </a:t>
            </a:r>
            <a:r>
              <a:rPr lang="en-US" dirty="0" smtClean="0">
                <a:latin typeface="+mn-lt"/>
              </a:rPr>
              <a:t>requests by assigning </a:t>
            </a:r>
            <a:r>
              <a:rPr lang="en-US" dirty="0">
                <a:latin typeface="+mn-lt"/>
              </a:rPr>
              <a:t>tasks to specific board members. </a:t>
            </a:r>
            <a:r>
              <a:rPr lang="en-US" dirty="0" smtClean="0">
                <a:latin typeface="+mn-lt"/>
              </a:rPr>
              <a:t>E.g. “Bob, you have an excellent footprint in the accounting community. Can you help us promote X feature as it’s synergistic with your network?”</a:t>
            </a:r>
            <a:endParaRPr lang="en-US" b="1" dirty="0">
              <a:latin typeface="+mn-lt"/>
            </a:endParaRPr>
          </a:p>
          <a:p>
            <a:endParaRPr lang="en-US" dirty="0" smtClean="0">
              <a:latin typeface="+mn-lt"/>
            </a:endParaRPr>
          </a:p>
        </p:txBody>
      </p:sp>
    </p:spTree>
    <p:extLst>
      <p:ext uri="{BB962C8B-B14F-4D97-AF65-F5344CB8AC3E}">
        <p14:creationId xmlns:p14="http://schemas.microsoft.com/office/powerpoint/2010/main" val="429444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558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defRPr/>
            </a:pPr>
            <a:r>
              <a:rPr lang="en-US" sz="1050" dirty="0">
                <a:solidFill>
                  <a:srgbClr val="000000"/>
                </a:solidFill>
                <a:latin typeface="Calibri" charset="0"/>
                <a:cs typeface="Calibri" charset="0"/>
                <a:sym typeface="Calibri" charset="0"/>
              </a:rPr>
              <a:t>Get the most out of your board by allocating the 3-4 hour time slot wisely. Emphasis should be placed on strategic discussions regarding growing your business</a:t>
            </a:r>
            <a:r>
              <a:rPr lang="en-US" sz="1050" dirty="0" smtClean="0">
                <a:solidFill>
                  <a:srgbClr val="000000"/>
                </a:solidFill>
                <a:latin typeface="Calibri" charset="0"/>
                <a:cs typeface="Calibri" charset="0"/>
                <a:sym typeface="Calibri" charset="0"/>
              </a:rPr>
              <a:t>.</a:t>
            </a:r>
          </a:p>
          <a:p>
            <a:endParaRPr lang="en-US" sz="1050" b="1" dirty="0">
              <a:solidFill>
                <a:srgbClr val="000000"/>
              </a:solidFill>
              <a:latin typeface="Calibri" charset="0"/>
              <a:cs typeface="Calibri" charset="0"/>
              <a:sym typeface="Calibri" charset="0"/>
            </a:endParaRPr>
          </a:p>
          <a:p>
            <a:r>
              <a:rPr lang="en-US" sz="1050" b="1" dirty="0">
                <a:solidFill>
                  <a:srgbClr val="000000"/>
                </a:solidFill>
                <a:latin typeface="Calibri" charset="0"/>
                <a:cs typeface="Calibri" charset="0"/>
                <a:sym typeface="Calibri" charset="0"/>
              </a:rPr>
              <a:t>Line Number</a:t>
            </a:r>
          </a:p>
          <a:p>
            <a:r>
              <a:rPr lang="en-US" sz="1050" dirty="0">
                <a:solidFill>
                  <a:srgbClr val="000000"/>
                </a:solidFill>
                <a:latin typeface="Calibri" charset="0"/>
                <a:cs typeface="Calibri" charset="0"/>
                <a:sym typeface="Calibri" charset="0"/>
              </a:rPr>
              <a:t>(2) Detail the time period whose highlights and lowlights you will be recapping.</a:t>
            </a:r>
          </a:p>
          <a:p>
            <a:r>
              <a:rPr lang="en-US" sz="1050" dirty="0">
                <a:solidFill>
                  <a:srgbClr val="000000"/>
                </a:solidFill>
                <a:latin typeface="Calibri" charset="0"/>
                <a:cs typeface="Calibri" charset="0"/>
                <a:sym typeface="Calibri" charset="0"/>
              </a:rPr>
              <a:t>(3)</a:t>
            </a:r>
            <a:r>
              <a:rPr lang="en-US" sz="1050" b="1" dirty="0">
                <a:solidFill>
                  <a:srgbClr val="000000"/>
                </a:solidFill>
                <a:latin typeface="Calibri" charset="0"/>
                <a:cs typeface="Calibri" charset="0"/>
                <a:sym typeface="Calibri" charset="0"/>
              </a:rPr>
              <a:t> </a:t>
            </a:r>
            <a:r>
              <a:rPr lang="en-US" sz="1050" dirty="0">
                <a:solidFill>
                  <a:srgbClr val="000000"/>
                </a:solidFill>
                <a:latin typeface="Calibri" charset="0"/>
                <a:cs typeface="Calibri" charset="0"/>
                <a:sym typeface="Calibri" charset="0"/>
              </a:rPr>
              <a:t>When appropriate and reasonably feasible, it is nice to have department heads provide updates for their respective departments. It gives your executive team an opportunity to shine and establish a relationship with the board.</a:t>
            </a:r>
          </a:p>
          <a:p>
            <a:r>
              <a:rPr lang="en-US" sz="1050" dirty="0">
                <a:solidFill>
                  <a:srgbClr val="000000"/>
                </a:solidFill>
                <a:latin typeface="Calibri" charset="0"/>
                <a:cs typeface="Calibri" charset="0"/>
                <a:sym typeface="Calibri" charset="0"/>
              </a:rPr>
              <a:t>(6)</a:t>
            </a:r>
            <a:r>
              <a:rPr lang="en-US" sz="1050" b="1" dirty="0">
                <a:solidFill>
                  <a:srgbClr val="000000"/>
                </a:solidFill>
                <a:latin typeface="Calibri" charset="0"/>
                <a:cs typeface="Calibri" charset="0"/>
                <a:sym typeface="Calibri" charset="0"/>
              </a:rPr>
              <a:t> </a:t>
            </a:r>
            <a:r>
              <a:rPr lang="en-US" sz="1050" dirty="0">
                <a:solidFill>
                  <a:srgbClr val="000000"/>
                </a:solidFill>
                <a:latin typeface="Calibri" charset="0"/>
                <a:cs typeface="Calibri" charset="0"/>
                <a:sym typeface="Calibri" charset="0"/>
              </a:rPr>
              <a:t>At meeting </a:t>
            </a:r>
            <a:r>
              <a:rPr lang="en-US" sz="1050" dirty="0" smtClean="0">
                <a:solidFill>
                  <a:srgbClr val="000000"/>
                </a:solidFill>
                <a:latin typeface="Calibri" charset="0"/>
                <a:cs typeface="Calibri" charset="0"/>
                <a:sym typeface="Calibri" charset="0"/>
              </a:rPr>
              <a:t>close, </a:t>
            </a:r>
            <a:r>
              <a:rPr lang="en-US" sz="1050" dirty="0">
                <a:solidFill>
                  <a:srgbClr val="000000"/>
                </a:solidFill>
                <a:latin typeface="Calibri" charset="0"/>
                <a:cs typeface="Calibri" charset="0"/>
                <a:sym typeface="Calibri" charset="0"/>
              </a:rPr>
              <a:t>non-board members can be dismissed to enable board-only discussion. </a:t>
            </a:r>
          </a:p>
          <a:p>
            <a:pPr>
              <a:defRPr/>
            </a:pPr>
            <a:endParaRPr lang="en-US" sz="1050" dirty="0">
              <a:solidFill>
                <a:srgbClr val="000000"/>
              </a:solidFill>
              <a:latin typeface="Calibri" charset="0"/>
              <a:cs typeface="Calibri" charset="0"/>
              <a:sym typeface="Calibri"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50" b="1" dirty="0" smtClean="0">
                <a:solidFill>
                  <a:srgbClr val="000000"/>
                </a:solidFill>
                <a:latin typeface="Calibri" charset="0"/>
                <a:cs typeface="Calibri" charset="0"/>
                <a:sym typeface="Calibri" charset="0"/>
              </a:rPr>
              <a:t>Tip:</a:t>
            </a:r>
            <a:r>
              <a:rPr lang="en-US" sz="1050" b="1" baseline="0" dirty="0" smtClean="0">
                <a:solidFill>
                  <a:srgbClr val="000000"/>
                </a:solidFill>
                <a:latin typeface="Calibri" charset="0"/>
                <a:cs typeface="Calibri" charset="0"/>
                <a:sym typeface="Calibri" charset="0"/>
              </a:rPr>
              <a:t> </a:t>
            </a:r>
            <a:r>
              <a:rPr lang="en-US" sz="1050" dirty="0" smtClean="0">
                <a:solidFill>
                  <a:srgbClr val="000000"/>
                </a:solidFill>
                <a:latin typeface="Calibri" charset="0"/>
                <a:cs typeface="Calibri" charset="0"/>
                <a:sym typeface="Calibri" charset="0"/>
              </a:rPr>
              <a:t>There are many other approaches to agendas/board decks. Such as leading with the Strategic Discussions, to condensing your Board presentation into one slide (see Brad Feld’s thoughts:  </a:t>
            </a:r>
            <a:r>
              <a:rPr lang="en-US" sz="1050" dirty="0" smtClean="0">
                <a:solidFill>
                  <a:srgbClr val="000000"/>
                </a:solidFill>
                <a:latin typeface="Calibri" charset="0"/>
                <a:cs typeface="Calibri" charset="0"/>
                <a:sym typeface="Calibri" charset="0"/>
                <a:hlinkClick r:id="rId3"/>
              </a:rPr>
              <a:t>http://bit.ly/YzzBei</a:t>
            </a:r>
            <a:r>
              <a:rPr lang="en-US" sz="1050" dirty="0" smtClean="0">
                <a:solidFill>
                  <a:srgbClr val="000000"/>
                </a:solidFill>
                <a:latin typeface="Calibri" charset="0"/>
                <a:cs typeface="Calibri" charset="0"/>
                <a:sym typeface="Calibri" charset="0"/>
              </a:rPr>
              <a:t>).  We encourage you to explore to find the best fit for your board. </a:t>
            </a:r>
          </a:p>
          <a:p>
            <a:endParaRPr lang="en-US" sz="1050" dirty="0" smtClean="0">
              <a:solidFill>
                <a:srgbClr val="000000"/>
              </a:solidFill>
              <a:latin typeface="Calibri" charset="0"/>
              <a:cs typeface="Calibri" charset="0"/>
              <a:sym typeface="Calibri" charset="0"/>
            </a:endParaRPr>
          </a:p>
          <a:p>
            <a:r>
              <a:rPr lang="en-US" sz="1050" b="1" dirty="0" smtClean="0">
                <a:solidFill>
                  <a:srgbClr val="000000"/>
                </a:solidFill>
                <a:latin typeface="Calibri" charset="0"/>
                <a:cs typeface="Calibri" charset="0"/>
              </a:rPr>
              <a:t>Tip: </a:t>
            </a:r>
            <a:r>
              <a:rPr lang="en-US" sz="1050" dirty="0" smtClean="0">
                <a:solidFill>
                  <a:srgbClr val="000000"/>
                </a:solidFill>
                <a:latin typeface="Calibri" charset="0"/>
                <a:cs typeface="Calibri" charset="0"/>
              </a:rPr>
              <a:t>Sending the board deck - along with the other elements of a board packet - beforehand is a great way to optimize your meeting. Your board will be able to sift through the essential materials beforehand so your meeting time is spent in discussion, as opposed to bringing everyone up to speed. </a:t>
            </a:r>
          </a:p>
          <a:p>
            <a:endParaRPr lang="en-US" sz="1050" dirty="0">
              <a:solidFill>
                <a:srgbClr val="000000"/>
              </a:solidFill>
              <a:latin typeface="Calibri" charset="0"/>
              <a:cs typeface="Calibri" charset="0"/>
            </a:endParaRPr>
          </a:p>
          <a:p>
            <a:r>
              <a:rPr lang="en-US" sz="1050" dirty="0" smtClean="0">
                <a:solidFill>
                  <a:srgbClr val="000000"/>
                </a:solidFill>
                <a:latin typeface="Calibri" charset="0"/>
                <a:cs typeface="Calibri" charset="0"/>
              </a:rPr>
              <a:t>If you decide to use this approach, be sure to include in your board packet the: </a:t>
            </a:r>
            <a:r>
              <a:rPr lang="en-US" sz="1050" dirty="0">
                <a:solidFill>
                  <a:srgbClr val="000000"/>
                </a:solidFill>
                <a:latin typeface="Calibri" charset="0"/>
                <a:cs typeface="Calibri" charset="0"/>
              </a:rPr>
              <a:t>board deck, board letter, budget, updated cap table, minutes from the previous meeting, </a:t>
            </a:r>
            <a:r>
              <a:rPr lang="en-US" sz="1050" dirty="0" smtClean="0">
                <a:solidFill>
                  <a:srgbClr val="000000"/>
                </a:solidFill>
                <a:latin typeface="Calibri" charset="0"/>
                <a:cs typeface="Calibri" charset="0"/>
              </a:rPr>
              <a:t>details about new products/initiatives, and </a:t>
            </a:r>
            <a:r>
              <a:rPr lang="en-US" sz="1050" dirty="0">
                <a:solidFill>
                  <a:srgbClr val="000000"/>
                </a:solidFill>
                <a:latin typeface="Calibri" charset="0"/>
                <a:cs typeface="Calibri" charset="0"/>
              </a:rPr>
              <a:t>any option grants or other legal material that </a:t>
            </a:r>
            <a:r>
              <a:rPr lang="en-US" sz="1050" dirty="0" smtClean="0">
                <a:solidFill>
                  <a:srgbClr val="000000"/>
                </a:solidFill>
                <a:latin typeface="Calibri" charset="0"/>
                <a:cs typeface="Calibri" charset="0"/>
              </a:rPr>
              <a:t>needs </a:t>
            </a:r>
            <a:r>
              <a:rPr lang="en-US" sz="1050" dirty="0">
                <a:solidFill>
                  <a:srgbClr val="000000"/>
                </a:solidFill>
                <a:latin typeface="Calibri" charset="0"/>
                <a:cs typeface="Calibri" charset="0"/>
              </a:rPr>
              <a:t>to be approved at the </a:t>
            </a:r>
            <a:r>
              <a:rPr lang="en-US" sz="1050" dirty="0" smtClean="0">
                <a:solidFill>
                  <a:srgbClr val="000000"/>
                </a:solidFill>
                <a:latin typeface="Calibri" charset="0"/>
                <a:cs typeface="Calibri" charset="0"/>
              </a:rPr>
              <a:t>meeting.</a:t>
            </a:r>
            <a:endParaRPr lang="en-US" sz="1050" dirty="0">
              <a:solidFill>
                <a:srgbClr val="000000"/>
              </a:solidFill>
              <a:latin typeface="Calibri" charset="0"/>
              <a:cs typeface="Calibri" charset="0"/>
            </a:endParaRPr>
          </a:p>
          <a:p>
            <a:endParaRPr lang="en-US" sz="1050" dirty="0" smtClean="0">
              <a:solidFill>
                <a:srgbClr val="000000"/>
              </a:solidFill>
              <a:latin typeface="Calibri" charset="0"/>
              <a:cs typeface="Calibri" charset="0"/>
              <a:sym typeface="Calibri" charset="0"/>
            </a:endParaRPr>
          </a:p>
          <a:p>
            <a:r>
              <a:rPr lang="en-US" sz="1050" b="1" dirty="0" smtClean="0">
                <a:solidFill>
                  <a:srgbClr val="000000"/>
                </a:solidFill>
                <a:latin typeface="Calibri" charset="0"/>
                <a:cs typeface="Calibri" charset="0"/>
                <a:sym typeface="Calibri" charset="0"/>
              </a:rPr>
              <a:t>Tip: </a:t>
            </a:r>
            <a:r>
              <a:rPr lang="en-US" sz="1050" dirty="0" smtClean="0">
                <a:solidFill>
                  <a:srgbClr val="000000"/>
                </a:solidFill>
                <a:latin typeface="Calibri" charset="0"/>
                <a:cs typeface="Calibri" charset="0"/>
                <a:sym typeface="Calibri" charset="0"/>
              </a:rPr>
              <a:t>Consider including break periods to allow your board to recharge.</a:t>
            </a:r>
          </a:p>
          <a:p>
            <a:endParaRPr lang="en-US" b="1" dirty="0" smtClean="0">
              <a:solidFill>
                <a:srgbClr val="000000"/>
              </a:solidFill>
              <a:latin typeface="Calibri" charset="0"/>
              <a:cs typeface="Calibri" charset="0"/>
              <a:sym typeface="Calibri" charset="0"/>
            </a:endParaRPr>
          </a:p>
          <a:p>
            <a:endParaRPr lang="en-US" dirty="0" smtClean="0">
              <a:solidFill>
                <a:srgbClr val="000000"/>
              </a:solidFill>
              <a:latin typeface="Calibri" charset="0"/>
              <a:cs typeface="Calibri" charset="0"/>
              <a:sym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smtClean="0">
                <a:solidFill>
                  <a:srgbClr val="000000"/>
                </a:solidFill>
                <a:latin typeface="Calibri" charset="0"/>
                <a:cs typeface="Calibri" charset="0"/>
                <a:sym typeface="Calibri" charset="0"/>
              </a:rPr>
              <a:t>Understanding your Cash position, specifically your burn and cash out date, is a high priority for your board as it touches every facet of your organization. Formatting your position via Waterfalls enables you to gauge your performance against budget, and thus better ascertain the health of your business. </a:t>
            </a:r>
          </a:p>
          <a:p>
            <a:endParaRPr lang="en-US" b="1" dirty="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dirty="0" smtClean="0">
                <a:solidFill>
                  <a:srgbClr val="000000"/>
                </a:solidFill>
                <a:latin typeface="Calibri" charset="0"/>
                <a:cs typeface="Calibri" charset="0"/>
                <a:sym typeface="Calibri" charset="0"/>
              </a:rPr>
              <a:t>Refer to the actual Excel model as it may be easier to read. </a:t>
            </a:r>
            <a:endParaRPr lang="en-US" b="1" dirty="0" smtClean="0">
              <a:solidFill>
                <a:srgbClr val="000000"/>
              </a:solidFill>
              <a:latin typeface="Calibri" charset="0"/>
              <a:cs typeface="Calibri" charset="0"/>
              <a:sym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a:solidFill>
                  <a:srgbClr val="000000"/>
                </a:solidFill>
                <a:latin typeface="Calibri" charset="0"/>
                <a:cs typeface="Calibri" charset="0"/>
                <a:sym typeface="Calibri" charset="0"/>
              </a:rPr>
              <a:t>Understanding your Cash position, specifically your burn and cash out date, is a high priority to your board as it touches every facet of your organization. Formatting your position via Waterfalls enables you to gauge your performance against budget, and thus better ascertain the health of your business. </a:t>
            </a:r>
          </a:p>
          <a:p>
            <a:endParaRPr lang="en-US" b="1" dirty="0">
              <a:solidFill>
                <a:srgbClr val="000000"/>
              </a:solidFill>
              <a:latin typeface="Calibri" charset="0"/>
              <a:cs typeface="Calibri" charset="0"/>
              <a:sym typeface="Calibri" charset="0"/>
            </a:endParaRPr>
          </a:p>
          <a:p>
            <a:r>
              <a:rPr lang="en-US" b="1" dirty="0">
                <a:solidFill>
                  <a:srgbClr val="000000"/>
                </a:solidFill>
                <a:latin typeface="Calibri" charset="0"/>
                <a:cs typeface="Calibri" charset="0"/>
                <a:sym typeface="Calibri" charset="0"/>
              </a:rPr>
              <a:t>Tip: </a:t>
            </a:r>
            <a:r>
              <a:rPr lang="en-US" dirty="0">
                <a:solidFill>
                  <a:srgbClr val="000000"/>
                </a:solidFill>
                <a:latin typeface="Calibri" charset="0"/>
                <a:cs typeface="Calibri" charset="0"/>
                <a:sym typeface="Calibri" charset="0"/>
              </a:rPr>
              <a:t>Refer to the actual Excel model as it may be easier to read. </a:t>
            </a:r>
            <a:endParaRPr lang="en-US" b="1" dirty="0">
              <a:solidFill>
                <a:srgbClr val="000000"/>
              </a:solidFill>
              <a:latin typeface="Calibri" charset="0"/>
              <a:cs typeface="Calibri" charset="0"/>
              <a:sym typeface="Calibri" charset="0"/>
            </a:endParaRPr>
          </a:p>
          <a:p>
            <a:endParaRPr lang="en-US" dirty="0">
              <a:solidFill>
                <a:srgbClr val="000000"/>
              </a:solidFill>
              <a:latin typeface="Calibri" charset="0"/>
              <a:cs typeface="Calibri" charset="0"/>
              <a:sym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a:solidFill>
                  <a:srgbClr val="000000"/>
                </a:solidFill>
                <a:latin typeface="Calibri" charset="0"/>
                <a:cs typeface="Calibri" charset="0"/>
                <a:sym typeface="Calibri" charset="0"/>
              </a:rPr>
              <a:t>Understanding your Cash position, specifically your burn and cash out date, is a high priority to your board as it touches every facet of your organization. Formatting your position via Waterfalls enables you to gauge your performance against budget, and thus better ascertain the health of your business. </a:t>
            </a:r>
          </a:p>
          <a:p>
            <a:endParaRPr lang="en-US" b="1" dirty="0">
              <a:solidFill>
                <a:srgbClr val="000000"/>
              </a:solidFill>
              <a:latin typeface="Calibri" charset="0"/>
              <a:cs typeface="Calibri" charset="0"/>
              <a:sym typeface="Calibri" charset="0"/>
            </a:endParaRPr>
          </a:p>
          <a:p>
            <a:r>
              <a:rPr lang="en-US" b="1" dirty="0">
                <a:solidFill>
                  <a:srgbClr val="000000"/>
                </a:solidFill>
                <a:latin typeface="Calibri" charset="0"/>
                <a:cs typeface="Calibri" charset="0"/>
                <a:sym typeface="Calibri" charset="0"/>
              </a:rPr>
              <a:t>Tip: </a:t>
            </a:r>
            <a:r>
              <a:rPr lang="en-US" dirty="0">
                <a:solidFill>
                  <a:srgbClr val="000000"/>
                </a:solidFill>
                <a:latin typeface="Calibri" charset="0"/>
                <a:cs typeface="Calibri" charset="0"/>
                <a:sym typeface="Calibri" charset="0"/>
              </a:rPr>
              <a:t>Refer to the actual Excel model as it may be easier to read. </a:t>
            </a:r>
            <a:endParaRPr lang="en-US" b="1" dirty="0">
              <a:solidFill>
                <a:srgbClr val="000000"/>
              </a:solidFill>
              <a:latin typeface="Calibri" charset="0"/>
              <a:cs typeface="Calibri" charset="0"/>
              <a:sym typeface="Calibri" charset="0"/>
            </a:endParaRPr>
          </a:p>
          <a:p>
            <a:endParaRPr lang="en-US" dirty="0">
              <a:solidFill>
                <a:srgbClr val="000000"/>
              </a:solidFill>
              <a:latin typeface="Calibri" charset="0"/>
              <a:cs typeface="Calibri" charset="0"/>
              <a:sym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cs typeface="Calibri"/>
              </a:rPr>
              <a:t>Funnels are an excellent way to pinpoint weak points/optimization opportunities. Setting goals or targets provides perspective on your current phase.</a:t>
            </a:r>
          </a:p>
          <a:p>
            <a:endParaRPr lang="en-US" dirty="0">
              <a:latin typeface="Calibri"/>
              <a:cs typeface="Calibri"/>
            </a:endParaRPr>
          </a:p>
          <a:p>
            <a:r>
              <a:rPr lang="en-US" dirty="0" smtClean="0">
                <a:latin typeface="Calibri"/>
                <a:cs typeface="Calibri"/>
              </a:rPr>
              <a:t>Alone, </a:t>
            </a:r>
            <a:r>
              <a:rPr lang="en-US" dirty="0">
                <a:latin typeface="Calibri"/>
                <a:cs typeface="Calibri"/>
              </a:rPr>
              <a:t>Conversion and Marketing funnels tell just half the story. </a:t>
            </a:r>
            <a:r>
              <a:rPr lang="en-US" dirty="0" smtClean="0">
                <a:latin typeface="Calibri"/>
                <a:cs typeface="Calibri"/>
              </a:rPr>
              <a:t>Combined, </a:t>
            </a:r>
            <a:r>
              <a:rPr lang="en-US" dirty="0">
                <a:latin typeface="Calibri"/>
                <a:cs typeface="Calibri"/>
              </a:rPr>
              <a:t>they frame the whole picture of your customer acquisition and revenue generation process. </a:t>
            </a:r>
          </a:p>
          <a:p>
            <a:endParaRPr lang="en-US" b="1" dirty="0">
              <a:latin typeface="Calibri"/>
              <a:cs typeface="Calibri"/>
            </a:endParaRPr>
          </a:p>
          <a:p>
            <a:r>
              <a:rPr lang="en-US" b="1" dirty="0" smtClean="0">
                <a:latin typeface="Calibri"/>
                <a:cs typeface="Calibri"/>
              </a:rPr>
              <a:t>Tip:</a:t>
            </a:r>
            <a:r>
              <a:rPr lang="en-US" b="1" baseline="0" dirty="0" smtClean="0">
                <a:latin typeface="Calibri"/>
                <a:cs typeface="Calibri"/>
              </a:rPr>
              <a:t> </a:t>
            </a:r>
            <a:r>
              <a:rPr lang="en-US" baseline="0" dirty="0" smtClean="0">
                <a:latin typeface="Calibri"/>
                <a:cs typeface="Calibri"/>
              </a:rPr>
              <a:t>Use the “Notes” area to document what steps are being taken to hit your target.  Also mention the impact of achieving your target (“a 6% purchase rate would be an industry high</a:t>
            </a:r>
            <a:r>
              <a:rPr lang="en-US" dirty="0" smtClean="0">
                <a:latin typeface="Calibri"/>
                <a:cs typeface="Calibri"/>
              </a:rPr>
              <a:t> and help us attract better affiliates”).</a:t>
            </a:r>
          </a:p>
          <a:p>
            <a:endParaRPr lang="en-US" baseline="0" dirty="0">
              <a:latin typeface="Calibri"/>
              <a:cs typeface="Calibri"/>
            </a:endParaRPr>
          </a:p>
          <a:p>
            <a:r>
              <a:rPr lang="en-US" b="1" dirty="0">
                <a:latin typeface="Calibri"/>
                <a:cs typeface="Calibri"/>
              </a:rPr>
              <a:t>Tip: </a:t>
            </a:r>
            <a:r>
              <a:rPr lang="en-US" dirty="0" smtClean="0">
                <a:latin typeface="Calibri"/>
                <a:cs typeface="Calibri"/>
              </a:rPr>
              <a:t>Include how you performed against the previous month or budget.</a:t>
            </a:r>
          </a:p>
          <a:p>
            <a:r>
              <a:rPr lang="en-US" dirty="0" smtClean="0">
                <a:latin typeface="Calibri"/>
                <a:cs typeface="Calibri"/>
              </a:rPr>
              <a:t> </a:t>
            </a:r>
            <a:endParaRPr lang="en-US" baseline="0" dirty="0" smtClean="0">
              <a:latin typeface="Calibri"/>
              <a:cs typeface="Calibri"/>
            </a:endParaRPr>
          </a:p>
        </p:txBody>
      </p:sp>
    </p:spTree>
    <p:extLst>
      <p:ext uri="{BB962C8B-B14F-4D97-AF65-F5344CB8AC3E}">
        <p14:creationId xmlns:p14="http://schemas.microsoft.com/office/powerpoint/2010/main" val="2613102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Funnels are an excellent way to pinpoint weak points/optimization opportunities. </a:t>
            </a:r>
            <a:r>
              <a:rPr lang="en-US" dirty="0" smtClean="0">
                <a:latin typeface="Calibri"/>
                <a:cs typeface="Calibri"/>
              </a:rPr>
              <a:t>Marketing funnels are especially useful to understand how users are getting into your conversion funnel.  </a:t>
            </a:r>
          </a:p>
          <a:p>
            <a:endParaRPr lang="en-US" dirty="0">
              <a:latin typeface="Calibri"/>
              <a:cs typeface="Calibri"/>
            </a:endParaRPr>
          </a:p>
          <a:p>
            <a:r>
              <a:rPr lang="en-US" dirty="0">
                <a:latin typeface="Calibri"/>
                <a:cs typeface="Calibri"/>
              </a:rPr>
              <a:t>Alone Conversion and Marketing funnels tell just half the story. Combined they frame the whole picture of your customer </a:t>
            </a:r>
            <a:r>
              <a:rPr lang="en-US" dirty="0" smtClean="0">
                <a:latin typeface="Calibri"/>
                <a:cs typeface="Calibri"/>
              </a:rPr>
              <a:t>acquisition </a:t>
            </a:r>
            <a:r>
              <a:rPr lang="en-US" dirty="0">
                <a:latin typeface="Calibri"/>
                <a:cs typeface="Calibri"/>
              </a:rPr>
              <a:t>and revenue generation process. </a:t>
            </a:r>
          </a:p>
          <a:p>
            <a:endParaRPr lang="en-US" b="1" dirty="0" smtClean="0">
              <a:latin typeface="Calibri"/>
              <a:cs typeface="Calibri"/>
            </a:endParaRPr>
          </a:p>
          <a:p>
            <a:r>
              <a:rPr lang="en-US" b="1" dirty="0" smtClean="0">
                <a:latin typeface="Calibri"/>
                <a:cs typeface="Calibri"/>
              </a:rPr>
              <a:t>Tip: </a:t>
            </a:r>
            <a:r>
              <a:rPr lang="en-US" dirty="0" smtClean="0">
                <a:latin typeface="Calibri"/>
                <a:cs typeface="Calibri"/>
              </a:rPr>
              <a:t>Note</a:t>
            </a:r>
            <a:r>
              <a:rPr lang="en-US" baseline="0" dirty="0" smtClean="0">
                <a:latin typeface="Calibri"/>
                <a:cs typeface="Calibri"/>
              </a:rPr>
              <a:t> month-over-month differences </a:t>
            </a:r>
            <a:r>
              <a:rPr lang="en-US" dirty="0" smtClean="0">
                <a:latin typeface="Calibri"/>
                <a:cs typeface="Calibri"/>
              </a:rPr>
              <a:t>in </a:t>
            </a:r>
            <a:r>
              <a:rPr lang="en-US" baseline="0" dirty="0" smtClean="0">
                <a:latin typeface="Calibri"/>
                <a:cs typeface="Calibri"/>
              </a:rPr>
              <a:t>parentheses. </a:t>
            </a:r>
          </a:p>
          <a:p>
            <a:endParaRPr lang="en-US" dirty="0" smtClean="0">
              <a:latin typeface="Calibri"/>
              <a:cs typeface="Calibri"/>
            </a:endParaRPr>
          </a:p>
          <a:p>
            <a:r>
              <a:rPr lang="en-US" dirty="0" smtClean="0">
                <a:latin typeface="Calibri"/>
                <a:cs typeface="Calibri"/>
              </a:rPr>
              <a:t>Formulas to Know:</a:t>
            </a:r>
          </a:p>
          <a:p>
            <a:r>
              <a:rPr lang="en-US" dirty="0" smtClean="0">
                <a:latin typeface="Calibri"/>
                <a:cs typeface="Calibri"/>
              </a:rPr>
              <a:t>CPL = Costs / Leads</a:t>
            </a:r>
          </a:p>
          <a:p>
            <a:r>
              <a:rPr lang="en-US" dirty="0" smtClean="0">
                <a:latin typeface="Calibri"/>
                <a:cs typeface="Calibri"/>
              </a:rPr>
              <a:t>Cost of Acquiring </a:t>
            </a:r>
            <a:r>
              <a:rPr lang="en-US" dirty="0">
                <a:latin typeface="Calibri"/>
                <a:cs typeface="Calibri"/>
              </a:rPr>
              <a:t>User </a:t>
            </a:r>
            <a:r>
              <a:rPr lang="en-US" dirty="0" smtClean="0">
                <a:latin typeface="Calibri"/>
                <a:cs typeface="Calibri"/>
              </a:rPr>
              <a:t>(CAC) </a:t>
            </a:r>
            <a:r>
              <a:rPr lang="en-US" dirty="0">
                <a:latin typeface="Calibri"/>
                <a:cs typeface="Calibri"/>
              </a:rPr>
              <a:t>= Total cost of Sales &amp; Marketing  /  </a:t>
            </a:r>
            <a:r>
              <a:rPr lang="en-US" dirty="0" smtClean="0">
                <a:latin typeface="Calibri"/>
                <a:cs typeface="Calibri"/>
              </a:rPr>
              <a:t># of </a:t>
            </a:r>
            <a:r>
              <a:rPr lang="en-US" dirty="0">
                <a:latin typeface="Calibri"/>
                <a:cs typeface="Calibri"/>
              </a:rPr>
              <a:t>Deals closed</a:t>
            </a:r>
            <a:endParaRPr lang="en-US" dirty="0" smtClean="0">
              <a:latin typeface="Calibri"/>
              <a:cs typeface="Calibri"/>
            </a:endParaRPr>
          </a:p>
          <a:p>
            <a:r>
              <a:rPr lang="en-US" dirty="0" smtClean="0">
                <a:latin typeface="Calibri"/>
                <a:cs typeface="Calibri"/>
              </a:rPr>
              <a:t>Revenue Per Customer = Revenue / Customer</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a:cs typeface="Calibri"/>
              </a:rPr>
              <a:t>Lifetime Value of Customer (LTV) = </a:t>
            </a:r>
            <a:r>
              <a:rPr lang="en-US" b="0" dirty="0" smtClean="0">
                <a:latin typeface="Calibri"/>
                <a:cs typeface="Calibri"/>
              </a:rPr>
              <a:t>Average Revenue per Customer</a:t>
            </a:r>
            <a:r>
              <a:rPr lang="en-US" b="0" baseline="0" dirty="0" smtClean="0">
                <a:latin typeface="Calibri"/>
                <a:cs typeface="Calibri"/>
              </a:rPr>
              <a:t> </a:t>
            </a:r>
            <a:r>
              <a:rPr lang="en-US" dirty="0" smtClean="0">
                <a:latin typeface="Calibri"/>
                <a:cs typeface="Calibri"/>
              </a:rPr>
              <a:t>x Average Lifetime of a Customer – the Cost to Serve them (COGS)</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Calibri"/>
              <a:cs typeface="Calibri"/>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a:cs typeface="Calibri"/>
              </a:rPr>
              <a:t>Visit</a:t>
            </a:r>
            <a:r>
              <a:rPr lang="en-US" baseline="0" dirty="0" smtClean="0">
                <a:latin typeface="Calibri"/>
                <a:cs typeface="Calibri"/>
              </a:rPr>
              <a:t> </a:t>
            </a:r>
            <a:r>
              <a:rPr lang="en-US" baseline="0" dirty="0" smtClean="0">
                <a:latin typeface="Calibri"/>
                <a:cs typeface="Calibri"/>
                <a:hlinkClick r:id="rId3"/>
              </a:rPr>
              <a:t>http://www.forentrepreneurs.com/saas-metrics/</a:t>
            </a:r>
            <a:r>
              <a:rPr lang="en-US" baseline="0" dirty="0" smtClean="0">
                <a:latin typeface="Calibri"/>
                <a:cs typeface="Calibri"/>
              </a:rPr>
              <a:t> and </a:t>
            </a:r>
            <a:r>
              <a:rPr lang="en-US" baseline="0" dirty="0" smtClean="0">
                <a:latin typeface="Calibri"/>
                <a:cs typeface="Calibri"/>
                <a:hlinkClick r:id="rId4"/>
              </a:rPr>
              <a:t>http://www.bvp.com/cloud/law2</a:t>
            </a:r>
            <a:r>
              <a:rPr lang="en-US" baseline="0" dirty="0" smtClean="0">
                <a:latin typeface="Calibri"/>
                <a:cs typeface="Calibri"/>
              </a:rPr>
              <a:t>  for more details. </a:t>
            </a:r>
            <a:endParaRPr lang="en-US" dirty="0" smtClean="0">
              <a:latin typeface="Calibri"/>
              <a:cs typeface="Calibri"/>
            </a:endParaRPr>
          </a:p>
          <a:p>
            <a:endParaRPr lang="en-US" dirty="0" smtClean="0">
              <a:latin typeface="Calibri"/>
              <a:cs typeface="Calibri"/>
            </a:endParaRPr>
          </a:p>
        </p:txBody>
      </p:sp>
    </p:spTree>
    <p:extLst>
      <p:ext uri="{BB962C8B-B14F-4D97-AF65-F5344CB8AC3E}">
        <p14:creationId xmlns:p14="http://schemas.microsoft.com/office/powerpoint/2010/main" val="23048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578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a:solidFill>
                  <a:srgbClr val="000000"/>
                </a:solidFill>
                <a:latin typeface="Calibri" charset="0"/>
                <a:cs typeface="Calibri" charset="0"/>
                <a:sym typeface="Calibri" charset="0"/>
              </a:rPr>
              <a:t>Get the meeting off to a quick start by going through </a:t>
            </a:r>
            <a:r>
              <a:rPr lang="en-US" dirty="0" smtClean="0">
                <a:solidFill>
                  <a:srgbClr val="000000"/>
                </a:solidFill>
                <a:latin typeface="Calibri" charset="0"/>
                <a:cs typeface="Calibri" charset="0"/>
                <a:sym typeface="Calibri" charset="0"/>
              </a:rPr>
              <a:t>admin </a:t>
            </a:r>
            <a:r>
              <a:rPr lang="en-US" dirty="0">
                <a:solidFill>
                  <a:srgbClr val="000000"/>
                </a:solidFill>
                <a:latin typeface="Calibri" charset="0"/>
                <a:cs typeface="Calibri" charset="0"/>
                <a:sym typeface="Calibri" charset="0"/>
              </a:rPr>
              <a:t>items first. This enables your counsel to drop-off </a:t>
            </a:r>
            <a:r>
              <a:rPr lang="en-US" dirty="0" smtClean="0">
                <a:solidFill>
                  <a:srgbClr val="000000"/>
                </a:solidFill>
                <a:latin typeface="Calibri" charset="0"/>
                <a:cs typeface="Calibri" charset="0"/>
                <a:sym typeface="Calibri" charset="0"/>
              </a:rPr>
              <a:t>earlier if need-be and ensures this crucial component isn’t overlooked in the midst of a </a:t>
            </a:r>
            <a:r>
              <a:rPr lang="en-US" dirty="0">
                <a:solidFill>
                  <a:srgbClr val="000000"/>
                </a:solidFill>
                <a:latin typeface="Calibri" charset="0"/>
                <a:cs typeface="Calibri" charset="0"/>
                <a:sym typeface="Calibri" charset="0"/>
              </a:rPr>
              <a:t>passionate strategic </a:t>
            </a:r>
            <a:r>
              <a:rPr lang="en-US" dirty="0" smtClean="0">
                <a:solidFill>
                  <a:srgbClr val="000000"/>
                </a:solidFill>
                <a:latin typeface="Calibri" charset="0"/>
                <a:cs typeface="Calibri" charset="0"/>
                <a:sym typeface="Calibri" charset="0"/>
              </a:rPr>
              <a:t>discussions. </a:t>
            </a:r>
            <a:endParaRPr lang="en-US" dirty="0">
              <a:solidFill>
                <a:srgbClr val="000000"/>
              </a:solidFill>
              <a:latin typeface="Calibri" charset="0"/>
              <a:cs typeface="Calibri" charset="0"/>
              <a:sym typeface="Calibri" charset="0"/>
            </a:endParaRPr>
          </a:p>
          <a:p>
            <a:endParaRPr lang="en-US" dirty="0">
              <a:solidFill>
                <a:srgbClr val="000000"/>
              </a:solidFill>
              <a:latin typeface="Calibri" charset="0"/>
              <a:cs typeface="Calibri" charset="0"/>
              <a:sym typeface="Calibri" charset="0"/>
            </a:endParaRPr>
          </a:p>
          <a:p>
            <a:r>
              <a:rPr lang="en-US" b="1" dirty="0">
                <a:solidFill>
                  <a:srgbClr val="000000"/>
                </a:solidFill>
                <a:latin typeface="Calibri" charset="0"/>
                <a:cs typeface="Calibri" charset="0"/>
                <a:sym typeface="Calibri" charset="0"/>
              </a:rPr>
              <a:t>Tip: </a:t>
            </a:r>
            <a:r>
              <a:rPr lang="en-US" dirty="0">
                <a:solidFill>
                  <a:srgbClr val="000000"/>
                </a:solidFill>
                <a:latin typeface="Calibri" charset="0"/>
                <a:cs typeface="Calibri" charset="0"/>
                <a:sym typeface="Calibri" charset="0"/>
              </a:rPr>
              <a:t>Always include how the employee stock grant effects the % of </a:t>
            </a:r>
            <a:r>
              <a:rPr lang="en-US" dirty="0" smtClean="0">
                <a:solidFill>
                  <a:srgbClr val="000000"/>
                </a:solidFill>
                <a:latin typeface="Calibri" charset="0"/>
                <a:cs typeface="Calibri" charset="0"/>
                <a:sym typeface="Calibri" charset="0"/>
              </a:rPr>
              <a:t>Fully </a:t>
            </a:r>
            <a:r>
              <a:rPr lang="en-US" dirty="0">
                <a:solidFill>
                  <a:srgbClr val="000000"/>
                </a:solidFill>
                <a:latin typeface="Calibri" charset="0"/>
                <a:cs typeface="Calibri" charset="0"/>
                <a:sym typeface="Calibri" charset="0"/>
              </a:rPr>
              <a:t>D</a:t>
            </a:r>
            <a:r>
              <a:rPr lang="en-US" dirty="0" smtClean="0">
                <a:solidFill>
                  <a:srgbClr val="000000"/>
                </a:solidFill>
                <a:latin typeface="Calibri" charset="0"/>
                <a:cs typeface="Calibri" charset="0"/>
                <a:sym typeface="Calibri" charset="0"/>
              </a:rPr>
              <a:t>iluted </a:t>
            </a:r>
            <a:r>
              <a:rPr lang="en-US" dirty="0">
                <a:solidFill>
                  <a:srgbClr val="000000"/>
                </a:solidFill>
                <a:latin typeface="Calibri" charset="0"/>
                <a:cs typeface="Calibri" charset="0"/>
                <a:sym typeface="Calibri" charset="0"/>
              </a:rPr>
              <a:t>shares. </a:t>
            </a:r>
            <a:r>
              <a:rPr lang="en-US" dirty="0" smtClean="0">
                <a:solidFill>
                  <a:srgbClr val="000000"/>
                </a:solidFill>
                <a:latin typeface="Calibri" charset="0"/>
                <a:cs typeface="Calibri" charset="0"/>
                <a:sym typeface="Calibri" charset="0"/>
              </a:rPr>
              <a:t>Also note any forfeited options due to departing employees. These metrics are very </a:t>
            </a:r>
            <a:r>
              <a:rPr lang="en-US" dirty="0">
                <a:solidFill>
                  <a:srgbClr val="000000"/>
                </a:solidFill>
                <a:latin typeface="Calibri" charset="0"/>
                <a:cs typeface="Calibri" charset="0"/>
                <a:sym typeface="Calibri" charset="0"/>
              </a:rPr>
              <a:t>important </a:t>
            </a:r>
            <a:r>
              <a:rPr lang="en-US" dirty="0" smtClean="0">
                <a:solidFill>
                  <a:srgbClr val="000000"/>
                </a:solidFill>
                <a:latin typeface="Calibri" charset="0"/>
                <a:cs typeface="Calibri" charset="0"/>
                <a:sym typeface="Calibri" charset="0"/>
              </a:rPr>
              <a:t>for </a:t>
            </a:r>
            <a:r>
              <a:rPr lang="en-US" dirty="0">
                <a:solidFill>
                  <a:srgbClr val="000000"/>
                </a:solidFill>
                <a:latin typeface="Calibri" charset="0"/>
                <a:cs typeface="Calibri" charset="0"/>
                <a:sym typeface="Calibri" charset="0"/>
              </a:rPr>
              <a:t>your </a:t>
            </a:r>
            <a:r>
              <a:rPr lang="en-US" dirty="0" smtClean="0">
                <a:solidFill>
                  <a:srgbClr val="000000"/>
                </a:solidFill>
                <a:latin typeface="Calibri" charset="0"/>
                <a:cs typeface="Calibri" charset="0"/>
                <a:sym typeface="Calibri" charset="0"/>
              </a:rPr>
              <a:t>board to </a:t>
            </a:r>
            <a:r>
              <a:rPr lang="en-US" dirty="0">
                <a:solidFill>
                  <a:srgbClr val="000000"/>
                </a:solidFill>
                <a:latin typeface="Calibri" charset="0"/>
                <a:cs typeface="Calibri" charset="0"/>
                <a:sym typeface="Calibri" charset="0"/>
              </a:rPr>
              <a:t>gauge your staffing </a:t>
            </a:r>
            <a:r>
              <a:rPr lang="en-US" dirty="0" smtClean="0">
                <a:solidFill>
                  <a:srgbClr val="000000"/>
                </a:solidFill>
                <a:latin typeface="Calibri" charset="0"/>
                <a:cs typeface="Calibri" charset="0"/>
                <a:sym typeface="Calibri" charset="0"/>
              </a:rPr>
              <a:t>initiatives and equity pool.</a:t>
            </a:r>
          </a:p>
          <a:p>
            <a:endParaRPr lang="en-US" dirty="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dirty="0" smtClean="0">
                <a:solidFill>
                  <a:srgbClr val="000000"/>
                </a:solidFill>
                <a:latin typeface="Calibri" charset="0"/>
                <a:cs typeface="Calibri" charset="0"/>
                <a:sym typeface="Calibri" charset="0"/>
              </a:rPr>
              <a:t>Add context by providing employee title and position within organization structure. This can be accomplished by placing Organization Chart after this slide.</a:t>
            </a:r>
          </a:p>
          <a:p>
            <a:endParaRPr lang="en-US" dirty="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dirty="0" smtClean="0">
                <a:solidFill>
                  <a:srgbClr val="000000"/>
                </a:solidFill>
                <a:latin typeface="Calibri" charset="0"/>
                <a:cs typeface="Calibri" charset="0"/>
                <a:sym typeface="Calibri" charset="0"/>
              </a:rPr>
              <a:t>Along with actual salary and option grants, state the usual ranges (</a:t>
            </a:r>
            <a:r>
              <a:rPr lang="en-US" dirty="0">
                <a:solidFill>
                  <a:srgbClr val="000000"/>
                </a:solidFill>
                <a:latin typeface="Calibri" charset="0"/>
                <a:cs typeface="Calibri" charset="0"/>
                <a:sym typeface="Calibri" charset="0"/>
              </a:rPr>
              <a:t>via parentheses) </a:t>
            </a:r>
            <a:r>
              <a:rPr lang="en-US" dirty="0" smtClean="0">
                <a:solidFill>
                  <a:srgbClr val="000000"/>
                </a:solidFill>
                <a:latin typeface="Calibri" charset="0"/>
                <a:cs typeface="Calibri" charset="0"/>
                <a:sym typeface="Calibri" charset="0"/>
              </a:rPr>
              <a:t>given to similar roles within your organization. This provides great perspective, helping your board to view this employee in context of your previous hires. </a:t>
            </a:r>
          </a:p>
          <a:p>
            <a:endParaRPr lang="en-US" dirty="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dirty="0" smtClean="0">
                <a:solidFill>
                  <a:srgbClr val="000000"/>
                </a:solidFill>
                <a:latin typeface="Calibri" charset="0"/>
                <a:cs typeface="Calibri" charset="0"/>
                <a:sym typeface="Calibri" charset="0"/>
              </a:rPr>
              <a:t>If employee grants are approved at the meeting, be sure your 409a valuation is up-to-date. If there has been material changes since your last valuation (significant revenue change, new financing, etc.) you should get a new one.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157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a:solidFill>
                  <a:srgbClr val="000000"/>
                </a:solidFill>
                <a:latin typeface="Calibri" charset="0"/>
                <a:cs typeface="Calibri" charset="0"/>
                <a:sym typeface="Calibri" charset="0"/>
              </a:rPr>
              <a:t>Color code your updates to make scanning </a:t>
            </a:r>
            <a:r>
              <a:rPr lang="en-US" dirty="0" smtClean="0">
                <a:solidFill>
                  <a:srgbClr val="000000"/>
                </a:solidFill>
                <a:latin typeface="Calibri" charset="0"/>
                <a:cs typeface="Calibri" charset="0"/>
                <a:sym typeface="Calibri" charset="0"/>
              </a:rPr>
              <a:t>easier. Consider using shades that are easy to read when printed in black-and-white. </a:t>
            </a:r>
            <a:endParaRPr lang="en-US" dirty="0">
              <a:solidFill>
                <a:srgbClr val="000000"/>
              </a:solidFill>
              <a:latin typeface="Calibri" charset="0"/>
              <a:cs typeface="Calibri" charset="0"/>
              <a:sym typeface="Calibri" charset="0"/>
            </a:endParaRPr>
          </a:p>
          <a:p>
            <a:endParaRPr lang="en-US" b="1" dirty="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dirty="0">
                <a:solidFill>
                  <a:srgbClr val="000000"/>
                </a:solidFill>
                <a:latin typeface="Calibri" charset="0"/>
                <a:cs typeface="Calibri" charset="0"/>
                <a:sym typeface="Calibri" charset="0"/>
              </a:rPr>
              <a:t>Received interesting feedback from a paying/churning customer? Your BD guy find a new scalable way to land deals? If so surface these – and any other – </a:t>
            </a:r>
            <a:r>
              <a:rPr lang="en-US" dirty="0" err="1">
                <a:solidFill>
                  <a:srgbClr val="000000"/>
                </a:solidFill>
                <a:latin typeface="Calibri" charset="0"/>
                <a:cs typeface="Calibri" charset="0"/>
                <a:sym typeface="Calibri" charset="0"/>
              </a:rPr>
              <a:t>learnings</a:t>
            </a:r>
            <a:r>
              <a:rPr lang="en-US" dirty="0">
                <a:solidFill>
                  <a:srgbClr val="000000"/>
                </a:solidFill>
                <a:latin typeface="Calibri" charset="0"/>
                <a:cs typeface="Calibri" charset="0"/>
                <a:sym typeface="Calibri" charset="0"/>
              </a:rPr>
              <a:t> via this slide. </a:t>
            </a:r>
            <a:endParaRPr lang="en-US" dirty="0" smtClean="0">
              <a:solidFill>
                <a:srgbClr val="000000"/>
              </a:solidFill>
              <a:latin typeface="Calibri" charset="0"/>
              <a:cs typeface="Calibri" charset="0"/>
              <a:sym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Calibri" charset="0"/>
                <a:cs typeface="Calibri" charset="0"/>
                <a:sym typeface="Calibri" charset="0"/>
              </a:rPr>
              <a:t>90 day windows are a great frame to view how your business is performing and projecting.  Use the “Notes” column to highlight events</a:t>
            </a:r>
            <a:r>
              <a:rPr lang="en-US" baseline="0" dirty="0" smtClean="0">
                <a:solidFill>
                  <a:srgbClr val="000000"/>
                </a:solidFill>
                <a:latin typeface="Calibri" charset="0"/>
                <a:cs typeface="Calibri" charset="0"/>
                <a:sym typeface="Calibri" charset="0"/>
              </a:rPr>
              <a:t> </a:t>
            </a:r>
            <a:r>
              <a:rPr lang="en-US" dirty="0" smtClean="0">
                <a:solidFill>
                  <a:srgbClr val="000000"/>
                </a:solidFill>
                <a:latin typeface="Calibri" charset="0"/>
                <a:cs typeface="Calibri" charset="0"/>
                <a:sym typeface="Calibri" charset="0"/>
              </a:rPr>
              <a:t>that affected your metrics. </a:t>
            </a:r>
          </a:p>
          <a:p>
            <a:pPr marL="0" indent="0">
              <a:buFont typeface="Arial"/>
              <a:buNone/>
            </a:pPr>
            <a:endParaRPr lang="en-US" b="1" dirty="0" smtClean="0">
              <a:solidFill>
                <a:srgbClr val="000000"/>
              </a:solidFill>
              <a:latin typeface="Calibri" charset="0"/>
              <a:cs typeface="Calibri" charset="0"/>
              <a:sym typeface="Calibri" charset="0"/>
            </a:endParaRPr>
          </a:p>
          <a:p>
            <a:pPr marL="0" indent="0">
              <a:buFont typeface="Arial"/>
              <a:buNone/>
            </a:pPr>
            <a:r>
              <a:rPr lang="en-US" b="1" dirty="0" smtClean="0">
                <a:solidFill>
                  <a:srgbClr val="000000"/>
                </a:solidFill>
                <a:latin typeface="Calibri" charset="0"/>
                <a:cs typeface="Calibri" charset="0"/>
                <a:sym typeface="Calibri" charset="0"/>
              </a:rPr>
              <a:t>Tip:</a:t>
            </a:r>
            <a:r>
              <a:rPr lang="en-US" b="1" baseline="0" dirty="0" smtClean="0">
                <a:solidFill>
                  <a:srgbClr val="000000"/>
                </a:solidFill>
                <a:latin typeface="Calibri" charset="0"/>
                <a:cs typeface="Calibri" charset="0"/>
                <a:sym typeface="Calibri" charset="0"/>
              </a:rPr>
              <a:t> </a:t>
            </a:r>
            <a:r>
              <a:rPr lang="en-US" b="0" baseline="0" dirty="0" smtClean="0">
                <a:solidFill>
                  <a:srgbClr val="000000"/>
                </a:solidFill>
                <a:latin typeface="Calibri" charset="0"/>
                <a:cs typeface="Calibri" charset="0"/>
                <a:sym typeface="Calibri" charset="0"/>
              </a:rPr>
              <a:t>S</a:t>
            </a:r>
            <a:r>
              <a:rPr lang="en-US" baseline="0" dirty="0" smtClean="0">
                <a:solidFill>
                  <a:srgbClr val="000000"/>
                </a:solidFill>
                <a:latin typeface="Calibri" charset="0"/>
                <a:cs typeface="Calibri" charset="0"/>
                <a:sym typeface="Calibri" charset="0"/>
              </a:rPr>
              <a:t>tate the variance of how each of your metrics is performing against budget.</a:t>
            </a:r>
          </a:p>
          <a:p>
            <a:pPr marL="0" indent="0">
              <a:buFont typeface="Arial"/>
              <a:buNone/>
            </a:pPr>
            <a:endParaRPr lang="en-US" b="1" baseline="0" dirty="0" smtClean="0">
              <a:solidFill>
                <a:srgbClr val="000000"/>
              </a:solidFill>
              <a:latin typeface="Calibri" charset="0"/>
              <a:cs typeface="Calibri" charset="0"/>
              <a:sym typeface="Calibri" charset="0"/>
            </a:endParaRPr>
          </a:p>
          <a:p>
            <a:r>
              <a:rPr lang="en-US" b="1" baseline="0" dirty="0" smtClean="0">
                <a:solidFill>
                  <a:srgbClr val="000000"/>
                </a:solidFill>
                <a:latin typeface="Calibri" charset="0"/>
                <a:cs typeface="Calibri" charset="0"/>
                <a:sym typeface="Calibri" charset="0"/>
              </a:rPr>
              <a:t>Tip: </a:t>
            </a:r>
            <a:r>
              <a:rPr lang="en-US" b="0" baseline="0" dirty="0" smtClean="0">
                <a:solidFill>
                  <a:srgbClr val="000000"/>
                </a:solidFill>
                <a:latin typeface="Calibri" charset="0"/>
                <a:cs typeface="Calibri" charset="0"/>
                <a:sym typeface="Calibri" charset="0"/>
              </a:rPr>
              <a:t>Use this slide to surface the performance of your top 5-10 metrics. Place these metrics in buckets (i.e. “engagement”, etc.) to add further perspective. </a:t>
            </a:r>
            <a:r>
              <a:rPr lang="en-US" dirty="0" smtClean="0">
                <a:solidFill>
                  <a:srgbClr val="000000"/>
                </a:solidFill>
                <a:latin typeface="Calibri" charset="0"/>
                <a:cs typeface="Calibri" charset="0"/>
                <a:sym typeface="Calibri" charset="0"/>
              </a:rPr>
              <a:t>Discuss with your </a:t>
            </a:r>
            <a:r>
              <a:rPr lang="en-US" dirty="0">
                <a:solidFill>
                  <a:srgbClr val="000000"/>
                </a:solidFill>
                <a:latin typeface="Calibri" charset="0"/>
                <a:cs typeface="Calibri" charset="0"/>
                <a:sym typeface="Calibri" charset="0"/>
              </a:rPr>
              <a:t>board (via the </a:t>
            </a:r>
            <a:r>
              <a:rPr lang="en-US" dirty="0" smtClean="0">
                <a:solidFill>
                  <a:srgbClr val="000000"/>
                </a:solidFill>
                <a:latin typeface="Calibri" charset="0"/>
                <a:cs typeface="Calibri" charset="0"/>
                <a:sym typeface="Calibri" charset="0"/>
              </a:rPr>
              <a:t>Discussion slide later</a:t>
            </a:r>
            <a:r>
              <a:rPr lang="en-US" baseline="0" dirty="0" smtClean="0">
                <a:solidFill>
                  <a:srgbClr val="000000"/>
                </a:solidFill>
                <a:latin typeface="Calibri" charset="0"/>
                <a:cs typeface="Calibri" charset="0"/>
                <a:sym typeface="Calibri" charset="0"/>
              </a:rPr>
              <a:t> in this deck</a:t>
            </a:r>
            <a:r>
              <a:rPr lang="en-US" dirty="0" smtClean="0">
                <a:solidFill>
                  <a:srgbClr val="000000"/>
                </a:solidFill>
                <a:latin typeface="Calibri" charset="0"/>
                <a:cs typeface="Calibri" charset="0"/>
                <a:sym typeface="Calibri" charset="0"/>
              </a:rPr>
              <a:t>) which </a:t>
            </a:r>
            <a:r>
              <a:rPr lang="en-US" dirty="0">
                <a:solidFill>
                  <a:srgbClr val="000000"/>
                </a:solidFill>
                <a:latin typeface="Calibri" charset="0"/>
                <a:cs typeface="Calibri" charset="0"/>
                <a:sym typeface="Calibri" charset="0"/>
              </a:rPr>
              <a:t>metrics to </a:t>
            </a:r>
            <a:r>
              <a:rPr lang="en-US" dirty="0" smtClean="0">
                <a:solidFill>
                  <a:srgbClr val="000000"/>
                </a:solidFill>
                <a:latin typeface="Calibri" charset="0"/>
                <a:cs typeface="Calibri" charset="0"/>
                <a:sym typeface="Calibri" charset="0"/>
              </a:rPr>
              <a:t>focus on and why they</a:t>
            </a:r>
            <a:r>
              <a:rPr lang="en-US" baseline="0" dirty="0" smtClean="0">
                <a:solidFill>
                  <a:srgbClr val="000000"/>
                </a:solidFill>
                <a:latin typeface="Calibri" charset="0"/>
                <a:cs typeface="Calibri" charset="0"/>
                <a:sym typeface="Calibri" charset="0"/>
              </a:rPr>
              <a:t> are important to assess the health of the business</a:t>
            </a:r>
            <a:r>
              <a:rPr lang="en-US" dirty="0" smtClean="0">
                <a:solidFill>
                  <a:srgbClr val="000000"/>
                </a:solidFill>
                <a:latin typeface="Calibri" charset="0"/>
                <a:cs typeface="Calibri" charset="0"/>
                <a:sym typeface="Calibri" charset="0"/>
              </a:rPr>
              <a:t>. </a:t>
            </a:r>
            <a:endParaRPr lang="en-US" dirty="0">
              <a:solidFill>
                <a:srgbClr val="000000"/>
              </a:solidFill>
              <a:latin typeface="Calibri" charset="0"/>
              <a:cs typeface="Calibri" charset="0"/>
              <a:sym typeface="Calibri" charset="0"/>
            </a:endParaRPr>
          </a:p>
          <a:p>
            <a:pPr marL="0" indent="0">
              <a:buFont typeface="Arial"/>
              <a:buNone/>
            </a:pPr>
            <a:r>
              <a:rPr lang="en-US" b="0" baseline="0" dirty="0" smtClean="0">
                <a:solidFill>
                  <a:srgbClr val="000000"/>
                </a:solidFill>
                <a:latin typeface="Calibri" charset="0"/>
                <a:cs typeface="Calibri" charset="0"/>
                <a:sym typeface="Calibri" charset="0"/>
              </a:rPr>
              <a:t> </a:t>
            </a:r>
          </a:p>
        </p:txBody>
      </p:sp>
    </p:spTree>
    <p:extLst>
      <p:ext uri="{BB962C8B-B14F-4D97-AF65-F5344CB8AC3E}">
        <p14:creationId xmlns:p14="http://schemas.microsoft.com/office/powerpoint/2010/main" val="81232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66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dirty="0" smtClean="0">
                <a:solidFill>
                  <a:srgbClr val="000000"/>
                </a:solidFill>
                <a:latin typeface="Calibri" charset="0"/>
                <a:cs typeface="Calibri" charset="0"/>
                <a:sym typeface="Calibri" charset="0"/>
              </a:rPr>
              <a:t>Augment standard roadmaps by indicating how each project impacts key business initiatives (e.g. increasing conversions, decreasing churn, etc.). </a:t>
            </a:r>
          </a:p>
          <a:p>
            <a:endParaRPr lang="en-US" b="1" dirty="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a:t>
            </a:r>
            <a:r>
              <a:rPr lang="en-US" dirty="0" smtClean="0">
                <a:solidFill>
                  <a:srgbClr val="000000"/>
                </a:solidFill>
                <a:latin typeface="Calibri" charset="0"/>
                <a:cs typeface="Calibri" charset="0"/>
                <a:sym typeface="Calibri" charset="0"/>
              </a:rPr>
              <a:t> This initiative-focused outlook</a:t>
            </a:r>
            <a:r>
              <a:rPr lang="en-US" baseline="0" dirty="0" smtClean="0">
                <a:solidFill>
                  <a:srgbClr val="000000"/>
                </a:solidFill>
                <a:latin typeface="Calibri" charset="0"/>
                <a:cs typeface="Calibri" charset="0"/>
                <a:sym typeface="Calibri" charset="0"/>
              </a:rPr>
              <a:t> </a:t>
            </a:r>
            <a:r>
              <a:rPr lang="en-US" dirty="0" smtClean="0">
                <a:solidFill>
                  <a:srgbClr val="000000"/>
                </a:solidFill>
                <a:latin typeface="Calibri" charset="0"/>
                <a:cs typeface="Calibri" charset="0"/>
                <a:sym typeface="Calibri" charset="0"/>
              </a:rPr>
              <a:t>is </a:t>
            </a:r>
            <a:r>
              <a:rPr lang="en-US" dirty="0">
                <a:solidFill>
                  <a:srgbClr val="000000"/>
                </a:solidFill>
                <a:latin typeface="Calibri" charset="0"/>
                <a:cs typeface="Calibri" charset="0"/>
                <a:sym typeface="Calibri" charset="0"/>
              </a:rPr>
              <a:t>also helpful for internal product design </a:t>
            </a:r>
            <a:r>
              <a:rPr lang="en-US" dirty="0" smtClean="0">
                <a:solidFill>
                  <a:srgbClr val="000000"/>
                </a:solidFill>
                <a:latin typeface="Calibri" charset="0"/>
                <a:cs typeface="Calibri" charset="0"/>
                <a:sym typeface="Calibri" charset="0"/>
              </a:rPr>
              <a:t>decisions</a:t>
            </a:r>
            <a:r>
              <a:rPr lang="en-US" dirty="0">
                <a:solidFill>
                  <a:srgbClr val="000000"/>
                </a:solidFill>
                <a:latin typeface="Calibri" charset="0"/>
                <a:cs typeface="Calibri" charset="0"/>
                <a:sym typeface="Calibri" charset="0"/>
              </a:rPr>
              <a:t> </a:t>
            </a:r>
            <a:r>
              <a:rPr lang="en-US" dirty="0" smtClean="0">
                <a:solidFill>
                  <a:srgbClr val="000000"/>
                </a:solidFill>
                <a:latin typeface="Calibri" charset="0"/>
                <a:cs typeface="Calibri" charset="0"/>
                <a:sym typeface="Calibri" charset="0"/>
              </a:rPr>
              <a:t>as it forces you to plan in terms of desired outcomes. </a:t>
            </a:r>
          </a:p>
          <a:p>
            <a:endParaRPr lang="en-US" dirty="0" smtClean="0">
              <a:solidFill>
                <a:srgbClr val="000000"/>
              </a:solidFill>
              <a:latin typeface="Calibri" charset="0"/>
              <a:cs typeface="Calibri" charset="0"/>
              <a:sym typeface="Calibri" charset="0"/>
            </a:endParaRPr>
          </a:p>
          <a:p>
            <a:r>
              <a:rPr lang="en-US" b="1" dirty="0" smtClean="0">
                <a:solidFill>
                  <a:srgbClr val="000000"/>
                </a:solidFill>
                <a:latin typeface="Calibri" charset="0"/>
                <a:cs typeface="Calibri" charset="0"/>
                <a:sym typeface="Calibri" charset="0"/>
              </a:rPr>
              <a:t>Tip: </a:t>
            </a:r>
            <a:r>
              <a:rPr lang="en-US" b="0" dirty="0" smtClean="0">
                <a:solidFill>
                  <a:srgbClr val="000000"/>
                </a:solidFill>
                <a:latin typeface="Calibri" charset="0"/>
                <a:cs typeface="Calibri" charset="0"/>
                <a:sym typeface="Calibri" charset="0"/>
              </a:rPr>
              <a:t>Hands-on demos are always better than a slide. If possible,</a:t>
            </a:r>
            <a:r>
              <a:rPr lang="en-US" b="0" baseline="0" dirty="0" smtClean="0">
                <a:solidFill>
                  <a:srgbClr val="000000"/>
                </a:solidFill>
                <a:latin typeface="Calibri" charset="0"/>
                <a:cs typeface="Calibri" charset="0"/>
                <a:sym typeface="Calibri" charset="0"/>
              </a:rPr>
              <a:t> give your board a chance to play with upcoming/recently launched products.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3531778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9905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8939175"/>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821503"/>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9400049"/>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641600"/>
            <a:ext cx="28575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57600" y="2641600"/>
            <a:ext cx="28575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385242"/>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4593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283509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51985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5782452"/>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8563655"/>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71399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76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76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162758"/>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8250" y="1130300"/>
            <a:ext cx="146685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130300"/>
            <a:ext cx="424815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97732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91056767"/>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0946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97740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7903607"/>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373864"/>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973181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80882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998493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960217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5984885"/>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0088555"/>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592187"/>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9083084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81765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764847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641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641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970325"/>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925948"/>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138563"/>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08082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349192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839652"/>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1079437"/>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126420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130300"/>
            <a:ext cx="261620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130300"/>
            <a:ext cx="769620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7937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826416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9816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76947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63557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94680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28091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6809618"/>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391947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6039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130300"/>
            <a:ext cx="261620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130300"/>
            <a:ext cx="769620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690615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266041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52089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00332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622105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03708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47769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44656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675094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372660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61661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65875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03823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929929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981243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830971"/>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41600"/>
            <a:ext cx="2446338"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8738" y="2641600"/>
            <a:ext cx="2446337"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7438907"/>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90678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84720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208667"/>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11329"/>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23210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238765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407810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130300"/>
            <a:ext cx="261620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130300"/>
            <a:ext cx="769620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07207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9345140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0969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07679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960181"/>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90147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1636005"/>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7379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11152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640184"/>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5306258"/>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39842"/>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1130300"/>
            <a:ext cx="2925762" cy="758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1130300"/>
            <a:ext cx="8624888" cy="7581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76427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2937091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06207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983372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3770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039643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636223"/>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497519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4659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968612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6569330"/>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85259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30366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838607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240331"/>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18344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841"/>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75996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8506410"/>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9744200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51101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560216"/>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4085130"/>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6794278"/>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18154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7536857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1597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891193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096837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179852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53604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422865477"/>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50261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56613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0417347"/>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962700"/>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68361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017658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3076426"/>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95978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356869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3631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90796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42764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95820"/>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490139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4788965"/>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8280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130300"/>
            <a:ext cx="261620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130300"/>
            <a:ext cx="769620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32838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32" name="Group 8"/>
          <p:cNvGrpSpPr>
            <a:grpSpLocks/>
          </p:cNvGrpSpPr>
          <p:nvPr/>
        </p:nvGrpSpPr>
        <p:grpSpPr bwMode="auto">
          <a:xfrm>
            <a:off x="-12700" y="8661400"/>
            <a:ext cx="13030200" cy="1143000"/>
            <a:chOff x="0" y="0"/>
            <a:chExt cx="8208" cy="720"/>
          </a:xfrm>
        </p:grpSpPr>
        <p:pic>
          <p:nvPicPr>
            <p:cNvPr id="102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6"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9"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30"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31"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033" name="Rectangle 9"/>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1034" name="Rectangle 10"/>
          <p:cNvSpPr>
            <a:spLocks noGrp="1" noChangeArrowheads="1"/>
          </p:cNvSpPr>
          <p:nvPr>
            <p:ph type="body" idx="1"/>
          </p:nvPr>
        </p:nvSpPr>
        <p:spPr bwMode="auto">
          <a:xfrm>
            <a:off x="1270000" y="5029200"/>
            <a:ext cx="104648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35" name="Line 11"/>
          <p:cNvSpPr>
            <a:spLocks noChangeShapeType="1"/>
          </p:cNvSpPr>
          <p:nvPr/>
        </p:nvSpPr>
        <p:spPr bwMode="auto">
          <a:xfrm>
            <a:off x="1079500" y="4864100"/>
            <a:ext cx="10818813" cy="0"/>
          </a:xfrm>
          <a:prstGeom prst="line">
            <a:avLst/>
          </a:prstGeom>
          <a:noFill/>
          <a:ln w="12700" cap="flat">
            <a:solidFill>
              <a:srgbClr val="A7AAA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043" name="Group 19"/>
          <p:cNvGrpSpPr>
            <a:grpSpLocks/>
          </p:cNvGrpSpPr>
          <p:nvPr/>
        </p:nvGrpSpPr>
        <p:grpSpPr bwMode="auto">
          <a:xfrm>
            <a:off x="0" y="0"/>
            <a:ext cx="13030200" cy="1092200"/>
            <a:chOff x="0" y="0"/>
            <a:chExt cx="8208" cy="688"/>
          </a:xfrm>
        </p:grpSpPr>
        <p:pic>
          <p:nvPicPr>
            <p:cNvPr id="1036"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37"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38"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39"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40"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41"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42" name="Picture 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044"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xmlns:p14="http://schemas.microsoft.com/office/powerpoint/2010/main"/>
  <p:txStyles>
    <p:titleStyle>
      <a:lvl1pPr algn="ctr" rtl="0" fontAlgn="base">
        <a:spcBef>
          <a:spcPct val="0"/>
        </a:spcBef>
        <a:spcAft>
          <a:spcPct val="0"/>
        </a:spcAft>
        <a:defRPr sz="10900">
          <a:solidFill>
            <a:srgbClr val="707272"/>
          </a:solidFill>
          <a:latin typeface="+mj-lt"/>
          <a:ea typeface="+mj-ea"/>
          <a:cs typeface="+mj-cs"/>
          <a:sym typeface="Gill Sans" charset="0"/>
        </a:defRPr>
      </a:lvl1pPr>
      <a:lvl2pPr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900">
          <a:solidFill>
            <a:srgbClr val="707272"/>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4200">
          <a:solidFill>
            <a:srgbClr val="A7AAAB"/>
          </a:solidFill>
          <a:latin typeface="+mn-lt"/>
          <a:ea typeface="+mn-ea"/>
          <a:cs typeface="+mn-cs"/>
          <a:sym typeface="Gill Sans" charset="0"/>
        </a:defRPr>
      </a:lvl1pPr>
      <a:lvl2pPr algn="ctr" rtl="0" fontAlgn="base">
        <a:spcBef>
          <a:spcPct val="0"/>
        </a:spcBef>
        <a:spcAft>
          <a:spcPct val="0"/>
        </a:spcAft>
        <a:defRPr sz="4200">
          <a:solidFill>
            <a:srgbClr val="A7AAAB"/>
          </a:solidFill>
          <a:latin typeface="+mn-lt"/>
          <a:ea typeface="+mn-ea"/>
          <a:cs typeface="+mn-cs"/>
          <a:sym typeface="Gill Sans" charset="0"/>
        </a:defRPr>
      </a:lvl2pPr>
      <a:lvl3pPr algn="ctr" rtl="0" fontAlgn="base">
        <a:spcBef>
          <a:spcPct val="0"/>
        </a:spcBef>
        <a:spcAft>
          <a:spcPct val="0"/>
        </a:spcAft>
        <a:defRPr sz="4200">
          <a:solidFill>
            <a:srgbClr val="A7AAAB"/>
          </a:solidFill>
          <a:latin typeface="+mn-lt"/>
          <a:ea typeface="+mn-ea"/>
          <a:cs typeface="+mn-cs"/>
          <a:sym typeface="Gill Sans" charset="0"/>
        </a:defRPr>
      </a:lvl3pPr>
      <a:lvl4pPr algn="ctr" rtl="0" fontAlgn="base">
        <a:spcBef>
          <a:spcPct val="0"/>
        </a:spcBef>
        <a:spcAft>
          <a:spcPct val="0"/>
        </a:spcAft>
        <a:defRPr sz="4200">
          <a:solidFill>
            <a:srgbClr val="A7AAAB"/>
          </a:solidFill>
          <a:latin typeface="+mn-lt"/>
          <a:ea typeface="+mn-ea"/>
          <a:cs typeface="+mn-cs"/>
          <a:sym typeface="Gill Sans" charset="0"/>
        </a:defRPr>
      </a:lvl4pPr>
      <a:lvl5pPr algn="ctr" rtl="0" fontAlgn="base">
        <a:spcBef>
          <a:spcPct val="0"/>
        </a:spcBef>
        <a:spcAft>
          <a:spcPct val="0"/>
        </a:spcAft>
        <a:defRPr sz="4200">
          <a:solidFill>
            <a:srgbClr val="A7AAAB"/>
          </a:solidFill>
          <a:latin typeface="+mn-lt"/>
          <a:ea typeface="+mn-ea"/>
          <a:cs typeface="+mn-cs"/>
          <a:sym typeface="Gill Sans" charset="0"/>
        </a:defRPr>
      </a:lvl5pPr>
      <a:lvl6pPr marL="457200" algn="ctr" rtl="0" fontAlgn="base">
        <a:spcBef>
          <a:spcPct val="0"/>
        </a:spcBef>
        <a:spcAft>
          <a:spcPct val="0"/>
        </a:spcAft>
        <a:defRPr sz="4200">
          <a:solidFill>
            <a:srgbClr val="A7AAAB"/>
          </a:solidFill>
          <a:latin typeface="+mn-lt"/>
          <a:ea typeface="+mn-ea"/>
          <a:cs typeface="+mn-cs"/>
          <a:sym typeface="Gill Sans" charset="0"/>
        </a:defRPr>
      </a:lvl6pPr>
      <a:lvl7pPr marL="914400" algn="ctr" rtl="0" fontAlgn="base">
        <a:spcBef>
          <a:spcPct val="0"/>
        </a:spcBef>
        <a:spcAft>
          <a:spcPct val="0"/>
        </a:spcAft>
        <a:defRPr sz="4200">
          <a:solidFill>
            <a:srgbClr val="A7AAAB"/>
          </a:solidFill>
          <a:latin typeface="+mn-lt"/>
          <a:ea typeface="+mn-ea"/>
          <a:cs typeface="+mn-cs"/>
          <a:sym typeface="Gill Sans" charset="0"/>
        </a:defRPr>
      </a:lvl7pPr>
      <a:lvl8pPr marL="1371600" algn="ctr" rtl="0" fontAlgn="base">
        <a:spcBef>
          <a:spcPct val="0"/>
        </a:spcBef>
        <a:spcAft>
          <a:spcPct val="0"/>
        </a:spcAft>
        <a:defRPr sz="4200">
          <a:solidFill>
            <a:srgbClr val="A7AAAB"/>
          </a:solidFill>
          <a:latin typeface="+mn-lt"/>
          <a:ea typeface="+mn-ea"/>
          <a:cs typeface="+mn-cs"/>
          <a:sym typeface="Gill Sans" charset="0"/>
        </a:defRPr>
      </a:lvl8pPr>
      <a:lvl9pPr marL="1828800" algn="ctr" rtl="0" fontAlgn="base">
        <a:spcBef>
          <a:spcPct val="0"/>
        </a:spcBef>
        <a:spcAft>
          <a:spcPct val="0"/>
        </a:spcAft>
        <a:defRPr sz="4200">
          <a:solidFill>
            <a:srgbClr val="A7AAAB"/>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647700" y="1130300"/>
            <a:ext cx="58674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42" name="Rectangle 2"/>
          <p:cNvSpPr>
            <a:spLocks noGrp="1" noChangeArrowheads="1"/>
          </p:cNvSpPr>
          <p:nvPr>
            <p:ph type="body" idx="1"/>
          </p:nvPr>
        </p:nvSpPr>
        <p:spPr bwMode="auto">
          <a:xfrm>
            <a:off x="647700" y="2641600"/>
            <a:ext cx="5867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grpSp>
        <p:nvGrpSpPr>
          <p:cNvPr id="10250" name="Group 10"/>
          <p:cNvGrpSpPr>
            <a:grpSpLocks/>
          </p:cNvGrpSpPr>
          <p:nvPr/>
        </p:nvGrpSpPr>
        <p:grpSpPr bwMode="auto">
          <a:xfrm>
            <a:off x="-12700" y="8661400"/>
            <a:ext cx="13030200" cy="1104900"/>
            <a:chOff x="0" y="0"/>
            <a:chExt cx="8208" cy="696"/>
          </a:xfrm>
        </p:grpSpPr>
        <p:pic>
          <p:nvPicPr>
            <p:cNvPr id="10243"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4"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5"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6"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7"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8"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9" name="Picture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0251"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0259" name="Group 19"/>
          <p:cNvGrpSpPr>
            <a:grpSpLocks/>
          </p:cNvGrpSpPr>
          <p:nvPr/>
        </p:nvGrpSpPr>
        <p:grpSpPr bwMode="auto">
          <a:xfrm>
            <a:off x="0" y="0"/>
            <a:ext cx="13030200" cy="1065213"/>
            <a:chOff x="0" y="0"/>
            <a:chExt cx="8208" cy="671"/>
          </a:xfrm>
        </p:grpSpPr>
        <p:pic>
          <p:nvPicPr>
            <p:cNvPr id="10252"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53"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54"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55"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56"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57"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58" name="Picture 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xmlns:p14="http://schemas.microsoft.com/office/powerpoint/2010/main"/>
  <p:txStyles>
    <p:titleStyle>
      <a:lvl1pPr algn="ctr" rtl="0" fontAlgn="base">
        <a:spcBef>
          <a:spcPct val="0"/>
        </a:spcBef>
        <a:spcAft>
          <a:spcPct val="0"/>
        </a:spcAft>
        <a:defRPr sz="5000">
          <a:solidFill>
            <a:srgbClr val="A7AAAB"/>
          </a:solidFill>
          <a:latin typeface="+mj-lt"/>
          <a:ea typeface="+mj-ea"/>
          <a:cs typeface="+mj-cs"/>
          <a:sym typeface="Gill Sans" charset="0"/>
        </a:defRPr>
      </a:lvl1pPr>
      <a:lvl2pPr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000">
          <a:solidFill>
            <a:srgbClr val="A7AAAB"/>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grpSp>
        <p:nvGrpSpPr>
          <p:cNvPr id="11274" name="Group 10"/>
          <p:cNvGrpSpPr>
            <a:grpSpLocks/>
          </p:cNvGrpSpPr>
          <p:nvPr/>
        </p:nvGrpSpPr>
        <p:grpSpPr bwMode="auto">
          <a:xfrm>
            <a:off x="-12700" y="8661400"/>
            <a:ext cx="13030200" cy="1104900"/>
            <a:chOff x="0" y="0"/>
            <a:chExt cx="8208" cy="696"/>
          </a:xfrm>
        </p:grpSpPr>
        <p:pic>
          <p:nvPicPr>
            <p:cNvPr id="1126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6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69"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0"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1"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2"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3" name="Picture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1275"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1283" name="Group 19"/>
          <p:cNvGrpSpPr>
            <a:grpSpLocks/>
          </p:cNvGrpSpPr>
          <p:nvPr/>
        </p:nvGrpSpPr>
        <p:grpSpPr bwMode="auto">
          <a:xfrm>
            <a:off x="0" y="0"/>
            <a:ext cx="13030200" cy="1065213"/>
            <a:chOff x="0" y="0"/>
            <a:chExt cx="8208" cy="671"/>
          </a:xfrm>
        </p:grpSpPr>
        <p:pic>
          <p:nvPicPr>
            <p:cNvPr id="11276"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7"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8"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9"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80"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81"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82" name="Picture 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xmlns:p14="http://schemas.microsoft.com/office/powerpoint/2010/main"/>
  <p:txStyles>
    <p:titleStyle>
      <a:lvl1pPr algn="ctr" rtl="0" fontAlgn="base">
        <a:spcBef>
          <a:spcPct val="0"/>
        </a:spcBef>
        <a:spcAft>
          <a:spcPct val="0"/>
        </a:spcAft>
        <a:defRPr sz="7000">
          <a:solidFill>
            <a:srgbClr val="A7AAAB"/>
          </a:solidFill>
          <a:latin typeface="+mj-lt"/>
          <a:ea typeface="+mj-ea"/>
          <a:cs typeface="+mj-cs"/>
          <a:sym typeface="Gill Sans" charset="0"/>
        </a:defRPr>
      </a:lvl1pPr>
      <a:lvl2pPr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rgbClr val="A7AAAB"/>
          </a:solidFill>
          <a:latin typeface="Gill Sans" charset="0"/>
          <a:ea typeface="ヒラギノ角ゴ ProN W3" charset="0"/>
          <a:cs typeface="ヒラギノ角ゴ ProN W3" charset="0"/>
          <a:sym typeface="Gill Sans" charset="0"/>
        </a:defRPr>
      </a:lvl9pPr>
    </p:titleStyle>
    <p:bodyStyle>
      <a:lvl1pPr marL="247650" indent="-247650" algn="ctr" rtl="0" fontAlgn="base">
        <a:spcBef>
          <a:spcPct val="0"/>
        </a:spcBef>
        <a:spcAft>
          <a:spcPct val="0"/>
        </a:spcAft>
        <a:defRPr sz="3400">
          <a:solidFill>
            <a:schemeClr val="tx1"/>
          </a:solidFill>
          <a:latin typeface="+mn-lt"/>
          <a:ea typeface="+mn-ea"/>
          <a:cs typeface="+mn-cs"/>
          <a:sym typeface="Gill Sans" charset="0"/>
        </a:defRPr>
      </a:lvl1pPr>
      <a:lvl2pPr marL="247650" indent="-247650" algn="ctr" rtl="0" fontAlgn="base">
        <a:spcBef>
          <a:spcPct val="0"/>
        </a:spcBef>
        <a:spcAft>
          <a:spcPct val="0"/>
        </a:spcAft>
        <a:defRPr sz="3400">
          <a:solidFill>
            <a:schemeClr val="tx1"/>
          </a:solidFill>
          <a:latin typeface="+mn-lt"/>
          <a:ea typeface="+mn-ea"/>
          <a:cs typeface="+mn-cs"/>
          <a:sym typeface="Gill Sans" charset="0"/>
        </a:defRPr>
      </a:lvl2pPr>
      <a:lvl3pPr marL="247650" indent="-247650" algn="ctr" rtl="0" fontAlgn="base">
        <a:spcBef>
          <a:spcPct val="0"/>
        </a:spcBef>
        <a:spcAft>
          <a:spcPct val="0"/>
        </a:spcAft>
        <a:defRPr sz="3400">
          <a:solidFill>
            <a:schemeClr val="tx1"/>
          </a:solidFill>
          <a:latin typeface="+mn-lt"/>
          <a:ea typeface="+mn-ea"/>
          <a:cs typeface="+mn-cs"/>
          <a:sym typeface="Gill Sans" charset="0"/>
        </a:defRPr>
      </a:lvl3pPr>
      <a:lvl4pPr marL="247650" indent="-247650" algn="ctr" rtl="0" fontAlgn="base">
        <a:spcBef>
          <a:spcPct val="0"/>
        </a:spcBef>
        <a:spcAft>
          <a:spcPct val="0"/>
        </a:spcAft>
        <a:defRPr sz="3400">
          <a:solidFill>
            <a:schemeClr val="tx1"/>
          </a:solidFill>
          <a:latin typeface="+mn-lt"/>
          <a:ea typeface="+mn-ea"/>
          <a:cs typeface="+mn-cs"/>
          <a:sym typeface="Gill Sans" charset="0"/>
        </a:defRPr>
      </a:lvl4pPr>
      <a:lvl5pPr marL="247650" indent="-247650" algn="ctr" rtl="0" fontAlgn="base">
        <a:spcBef>
          <a:spcPct val="0"/>
        </a:spcBef>
        <a:spcAft>
          <a:spcPct val="0"/>
        </a:spcAft>
        <a:defRPr sz="3400">
          <a:solidFill>
            <a:schemeClr val="tx1"/>
          </a:solidFill>
          <a:latin typeface="+mn-lt"/>
          <a:ea typeface="+mn-ea"/>
          <a:cs typeface="+mn-cs"/>
          <a:sym typeface="Gill Sans" charset="0"/>
        </a:defRPr>
      </a:lvl5pPr>
      <a:lvl6pPr marL="704850" indent="-247650" algn="ctr" rtl="0" fontAlgn="base">
        <a:spcBef>
          <a:spcPct val="0"/>
        </a:spcBef>
        <a:spcAft>
          <a:spcPct val="0"/>
        </a:spcAft>
        <a:defRPr sz="3400">
          <a:solidFill>
            <a:schemeClr val="tx1"/>
          </a:solidFill>
          <a:latin typeface="+mn-lt"/>
          <a:ea typeface="+mn-ea"/>
          <a:cs typeface="+mn-cs"/>
          <a:sym typeface="Gill Sans" charset="0"/>
        </a:defRPr>
      </a:lvl6pPr>
      <a:lvl7pPr marL="1162050" indent="-247650" algn="ctr" rtl="0" fontAlgn="base">
        <a:spcBef>
          <a:spcPct val="0"/>
        </a:spcBef>
        <a:spcAft>
          <a:spcPct val="0"/>
        </a:spcAft>
        <a:defRPr sz="3400">
          <a:solidFill>
            <a:schemeClr val="tx1"/>
          </a:solidFill>
          <a:latin typeface="+mn-lt"/>
          <a:ea typeface="+mn-ea"/>
          <a:cs typeface="+mn-cs"/>
          <a:sym typeface="Gill Sans" charset="0"/>
        </a:defRPr>
      </a:lvl7pPr>
      <a:lvl8pPr marL="1619250" indent="-247650" algn="ctr" rtl="0" fontAlgn="base">
        <a:spcBef>
          <a:spcPct val="0"/>
        </a:spcBef>
        <a:spcAft>
          <a:spcPct val="0"/>
        </a:spcAft>
        <a:defRPr sz="3400">
          <a:solidFill>
            <a:schemeClr val="tx1"/>
          </a:solidFill>
          <a:latin typeface="+mn-lt"/>
          <a:ea typeface="+mn-ea"/>
          <a:cs typeface="+mn-cs"/>
          <a:sym typeface="Gill Sans" charset="0"/>
        </a:defRPr>
      </a:lvl8pPr>
      <a:lvl9pPr marL="2076450" indent="-24765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1130300"/>
            <a:ext cx="10464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7772400" y="2641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grpSp>
        <p:nvGrpSpPr>
          <p:cNvPr id="12298" name="Group 10"/>
          <p:cNvGrpSpPr>
            <a:grpSpLocks/>
          </p:cNvGrpSpPr>
          <p:nvPr/>
        </p:nvGrpSpPr>
        <p:grpSpPr bwMode="auto">
          <a:xfrm>
            <a:off x="-12700" y="8661400"/>
            <a:ext cx="13030200" cy="1143000"/>
            <a:chOff x="0" y="0"/>
            <a:chExt cx="8208" cy="720"/>
          </a:xfrm>
        </p:grpSpPr>
        <p:pic>
          <p:nvPicPr>
            <p:cNvPr id="12291"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3"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4"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5"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6"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7" name="Picture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229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2307" name="Group 19"/>
          <p:cNvGrpSpPr>
            <a:grpSpLocks/>
          </p:cNvGrpSpPr>
          <p:nvPr/>
        </p:nvGrpSpPr>
        <p:grpSpPr bwMode="auto">
          <a:xfrm>
            <a:off x="0" y="0"/>
            <a:ext cx="13030200" cy="1092200"/>
            <a:chOff x="0" y="0"/>
            <a:chExt cx="8208" cy="688"/>
          </a:xfrm>
        </p:grpSpPr>
        <p:pic>
          <p:nvPicPr>
            <p:cNvPr id="12300"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301"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302"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303"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304"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305"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306" name="Picture 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xmlns:p14="http://schemas.microsoft.com/office/powerpoint/2010/main"/>
  <p:txStyles>
    <p:titleStyle>
      <a:lvl1pPr algn="ctr" rtl="0" fontAlgn="base">
        <a:spcBef>
          <a:spcPct val="0"/>
        </a:spcBef>
        <a:spcAft>
          <a:spcPct val="0"/>
        </a:spcAft>
        <a:defRPr sz="8400">
          <a:solidFill>
            <a:srgbClr val="A7AAAB"/>
          </a:solidFill>
          <a:latin typeface="+mj-lt"/>
          <a:ea typeface="+mj-ea"/>
          <a:cs typeface="+mj-cs"/>
          <a:sym typeface="Gill Sans" charset="0"/>
        </a:defRPr>
      </a:lvl1pPr>
      <a:lvl2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1130300"/>
            <a:ext cx="10464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1270000" y="2641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grpSp>
        <p:nvGrpSpPr>
          <p:cNvPr id="2058" name="Group 10"/>
          <p:cNvGrpSpPr>
            <a:grpSpLocks/>
          </p:cNvGrpSpPr>
          <p:nvPr/>
        </p:nvGrpSpPr>
        <p:grpSpPr bwMode="auto">
          <a:xfrm>
            <a:off x="0" y="0"/>
            <a:ext cx="13030200" cy="1092200"/>
            <a:chOff x="0" y="0"/>
            <a:chExt cx="8208" cy="688"/>
          </a:xfrm>
        </p:grpSpPr>
        <p:pic>
          <p:nvPicPr>
            <p:cNvPr id="2051"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3"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4"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5"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6"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7" name="Picture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2066" name="Group 18"/>
          <p:cNvGrpSpPr>
            <a:grpSpLocks/>
          </p:cNvGrpSpPr>
          <p:nvPr/>
        </p:nvGrpSpPr>
        <p:grpSpPr bwMode="auto">
          <a:xfrm>
            <a:off x="-12700" y="8661400"/>
            <a:ext cx="13030200" cy="1143000"/>
            <a:chOff x="0" y="0"/>
            <a:chExt cx="8208" cy="720"/>
          </a:xfrm>
        </p:grpSpPr>
        <p:pic>
          <p:nvPicPr>
            <p:cNvPr id="2059" name="Pictu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60"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61"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62"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63"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64"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65"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xmlns:p14="http://schemas.microsoft.com/office/powerpoint/2010/main"/>
  <p:txStyles>
    <p:titleStyle>
      <a:lvl1pPr algn="ctr" rtl="0" fontAlgn="base">
        <a:spcBef>
          <a:spcPct val="0"/>
        </a:spcBef>
        <a:spcAft>
          <a:spcPct val="0"/>
        </a:spcAft>
        <a:defRPr sz="8400">
          <a:solidFill>
            <a:srgbClr val="A7AAAB"/>
          </a:solidFill>
          <a:latin typeface="+mj-lt"/>
          <a:ea typeface="+mj-ea"/>
          <a:cs typeface="+mj-cs"/>
          <a:sym typeface="Gill Sans" charset="0"/>
        </a:defRPr>
      </a:lvl1pPr>
      <a:lvl2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grpSp>
        <p:nvGrpSpPr>
          <p:cNvPr id="3081" name="Group 9"/>
          <p:cNvGrpSpPr>
            <a:grpSpLocks/>
          </p:cNvGrpSpPr>
          <p:nvPr/>
        </p:nvGrpSpPr>
        <p:grpSpPr bwMode="auto">
          <a:xfrm>
            <a:off x="-12700" y="8661400"/>
            <a:ext cx="13030200" cy="1143000"/>
            <a:chOff x="0" y="0"/>
            <a:chExt cx="8208" cy="720"/>
          </a:xfrm>
        </p:grpSpPr>
        <p:pic>
          <p:nvPicPr>
            <p:cNvPr id="3074"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5"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8"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9"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80"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3082"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3090" name="Group 18"/>
          <p:cNvGrpSpPr>
            <a:grpSpLocks/>
          </p:cNvGrpSpPr>
          <p:nvPr/>
        </p:nvGrpSpPr>
        <p:grpSpPr bwMode="auto">
          <a:xfrm>
            <a:off x="0" y="0"/>
            <a:ext cx="13030200" cy="1092200"/>
            <a:chOff x="0" y="0"/>
            <a:chExt cx="8208" cy="688"/>
          </a:xfrm>
        </p:grpSpPr>
        <p:pic>
          <p:nvPicPr>
            <p:cNvPr id="3083" name="Pictu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84"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85"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86"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87"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88"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89"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xmlns:p14="http://schemas.microsoft.com/office/powerpoint/2010/main"/>
  <p:txStyles>
    <p:titleStyle>
      <a:lvl1pPr algn="ctr" rtl="0" fontAlgn="base">
        <a:spcBef>
          <a:spcPct val="0"/>
        </a:spcBef>
        <a:spcAft>
          <a:spcPct val="0"/>
        </a:spcAft>
        <a:defRPr sz="8400">
          <a:solidFill>
            <a:srgbClr val="818181"/>
          </a:solidFill>
          <a:latin typeface="+mj-lt"/>
          <a:ea typeface="+mj-ea"/>
          <a:cs typeface="+mj-cs"/>
          <a:sym typeface="Gill Sans" charset="0"/>
        </a:defRPr>
      </a:lvl1pPr>
      <a:lvl2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270000" y="1130300"/>
            <a:ext cx="10464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4098" name="Rectangle 2"/>
          <p:cNvSpPr>
            <a:spLocks noGrp="1" noChangeArrowheads="1"/>
          </p:cNvSpPr>
          <p:nvPr>
            <p:ph type="body" idx="1"/>
          </p:nvPr>
        </p:nvSpPr>
        <p:spPr bwMode="auto">
          <a:xfrm>
            <a:off x="1270000" y="2641600"/>
            <a:ext cx="5045075"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grpSp>
        <p:nvGrpSpPr>
          <p:cNvPr id="4106" name="Group 10"/>
          <p:cNvGrpSpPr>
            <a:grpSpLocks/>
          </p:cNvGrpSpPr>
          <p:nvPr/>
        </p:nvGrpSpPr>
        <p:grpSpPr bwMode="auto">
          <a:xfrm>
            <a:off x="-12700" y="8661400"/>
            <a:ext cx="13030200" cy="1143000"/>
            <a:chOff x="0" y="0"/>
            <a:chExt cx="8208" cy="720"/>
          </a:xfrm>
        </p:grpSpPr>
        <p:pic>
          <p:nvPicPr>
            <p:cNvPr id="409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0"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1"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2"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3"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4"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5" name="Picture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4107"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4115" name="Group 19"/>
          <p:cNvGrpSpPr>
            <a:grpSpLocks/>
          </p:cNvGrpSpPr>
          <p:nvPr/>
        </p:nvGrpSpPr>
        <p:grpSpPr bwMode="auto">
          <a:xfrm>
            <a:off x="0" y="0"/>
            <a:ext cx="13030200" cy="1092200"/>
            <a:chOff x="0" y="0"/>
            <a:chExt cx="8208" cy="688"/>
          </a:xfrm>
        </p:grpSpPr>
        <p:pic>
          <p:nvPicPr>
            <p:cNvPr id="4108"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9"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10"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11"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12"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13"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14" name="Picture 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xmlns:p14="http://schemas.microsoft.com/office/powerpoint/2010/main"/>
  <p:txStyles>
    <p:titleStyle>
      <a:lvl1pPr algn="ctr" rtl="0" fontAlgn="base">
        <a:spcBef>
          <a:spcPct val="0"/>
        </a:spcBef>
        <a:spcAft>
          <a:spcPct val="0"/>
        </a:spcAft>
        <a:defRPr sz="8400">
          <a:solidFill>
            <a:srgbClr val="A7AAAB"/>
          </a:solidFill>
          <a:latin typeface="+mj-lt"/>
          <a:ea typeface="+mj-ea"/>
          <a:cs typeface="+mj-cs"/>
          <a:sym typeface="Gill Sans" charset="0"/>
        </a:defRPr>
      </a:lvl1pPr>
      <a:lvl2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1130300"/>
            <a:ext cx="10464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grpSp>
        <p:nvGrpSpPr>
          <p:cNvPr id="5129" name="Group 9"/>
          <p:cNvGrpSpPr>
            <a:grpSpLocks/>
          </p:cNvGrpSpPr>
          <p:nvPr/>
        </p:nvGrpSpPr>
        <p:grpSpPr bwMode="auto">
          <a:xfrm>
            <a:off x="-12700" y="8661400"/>
            <a:ext cx="13030200" cy="1143000"/>
            <a:chOff x="0" y="0"/>
            <a:chExt cx="8208" cy="720"/>
          </a:xfrm>
        </p:grpSpPr>
        <p:pic>
          <p:nvPicPr>
            <p:cNvPr id="5122"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23"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24"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25"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26"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27"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28"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513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5138" name="Group 18"/>
          <p:cNvGrpSpPr>
            <a:grpSpLocks/>
          </p:cNvGrpSpPr>
          <p:nvPr/>
        </p:nvGrpSpPr>
        <p:grpSpPr bwMode="auto">
          <a:xfrm>
            <a:off x="0" y="0"/>
            <a:ext cx="13030200" cy="1092200"/>
            <a:chOff x="0" y="0"/>
            <a:chExt cx="8208" cy="688"/>
          </a:xfrm>
        </p:grpSpPr>
        <p:pic>
          <p:nvPicPr>
            <p:cNvPr id="5131" name="Pictu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32"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33"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34"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35"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36"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37"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xmlns:p14="http://schemas.microsoft.com/office/powerpoint/2010/main"/>
  <p:txStyles>
    <p:titleStyle>
      <a:lvl1pPr algn="ctr" rtl="0" fontAlgn="base">
        <a:spcBef>
          <a:spcPct val="0"/>
        </a:spcBef>
        <a:spcAft>
          <a:spcPct val="0"/>
        </a:spcAft>
        <a:defRPr sz="8400">
          <a:solidFill>
            <a:srgbClr val="A7AAAB"/>
          </a:solidFill>
          <a:latin typeface="+mj-lt"/>
          <a:ea typeface="+mj-ea"/>
          <a:cs typeface="+mj-cs"/>
          <a:sym typeface="Gill Sans" charset="0"/>
        </a:defRPr>
      </a:lvl1pPr>
      <a:lvl2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6959600"/>
            <a:ext cx="10464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grpSp>
        <p:nvGrpSpPr>
          <p:cNvPr id="6153" name="Group 9"/>
          <p:cNvGrpSpPr>
            <a:grpSpLocks/>
          </p:cNvGrpSpPr>
          <p:nvPr/>
        </p:nvGrpSpPr>
        <p:grpSpPr bwMode="auto">
          <a:xfrm>
            <a:off x="-12700" y="8661400"/>
            <a:ext cx="13030200" cy="1104900"/>
            <a:chOff x="0" y="0"/>
            <a:chExt cx="8208" cy="696"/>
          </a:xfrm>
        </p:grpSpPr>
        <p:pic>
          <p:nvPicPr>
            <p:cNvPr id="6146"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4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4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49"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0"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1"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2"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615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6162" name="Group 18"/>
          <p:cNvGrpSpPr>
            <a:grpSpLocks/>
          </p:cNvGrpSpPr>
          <p:nvPr/>
        </p:nvGrpSpPr>
        <p:grpSpPr bwMode="auto">
          <a:xfrm>
            <a:off x="0" y="0"/>
            <a:ext cx="13030200" cy="1065213"/>
            <a:chOff x="0" y="0"/>
            <a:chExt cx="8208" cy="671"/>
          </a:xfrm>
        </p:grpSpPr>
        <p:pic>
          <p:nvPicPr>
            <p:cNvPr id="6155" name="Pictu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6"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7"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8"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9"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60"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61"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xmlns:p14="http://schemas.microsoft.com/office/powerpoint/2010/main"/>
  <p:txStyles>
    <p:titleStyle>
      <a:lvl1pPr algn="ctr" rtl="0" fontAlgn="base">
        <a:spcBef>
          <a:spcPct val="0"/>
        </a:spcBef>
        <a:spcAft>
          <a:spcPct val="0"/>
        </a:spcAft>
        <a:defRPr sz="8400">
          <a:solidFill>
            <a:srgbClr val="818181"/>
          </a:solidFill>
          <a:latin typeface="+mj-lt"/>
          <a:ea typeface="+mj-ea"/>
          <a:cs typeface="+mj-cs"/>
          <a:sym typeface="Gill Sans" charset="0"/>
        </a:defRPr>
      </a:lvl1pPr>
      <a:lvl2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81818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176" name="Group 8"/>
          <p:cNvGrpSpPr>
            <a:grpSpLocks/>
          </p:cNvGrpSpPr>
          <p:nvPr/>
        </p:nvGrpSpPr>
        <p:grpSpPr bwMode="auto">
          <a:xfrm>
            <a:off x="-12700" y="8661400"/>
            <a:ext cx="13030200" cy="1104900"/>
            <a:chOff x="0" y="0"/>
            <a:chExt cx="8208" cy="696"/>
          </a:xfrm>
        </p:grpSpPr>
        <p:pic>
          <p:nvPicPr>
            <p:cNvPr id="716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0"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1"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3"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4"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5"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7177"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7185" name="Group 17"/>
          <p:cNvGrpSpPr>
            <a:grpSpLocks/>
          </p:cNvGrpSpPr>
          <p:nvPr/>
        </p:nvGrpSpPr>
        <p:grpSpPr bwMode="auto">
          <a:xfrm>
            <a:off x="0" y="0"/>
            <a:ext cx="13030200" cy="1092200"/>
            <a:chOff x="0" y="0"/>
            <a:chExt cx="8208" cy="688"/>
          </a:xfrm>
        </p:grpSpPr>
        <p:pic>
          <p:nvPicPr>
            <p:cNvPr id="7178" name="Picture 1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9" name="Pictu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80"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81"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82"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83"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84"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xmlns:p14="http://schemas.microsoft.com/office/powerpoint/2010/main"/>
  <p:txStyles>
    <p:titleStyle>
      <a:lvl1pPr algn="ctr" rtl="0" fontAlgn="base">
        <a:spcBef>
          <a:spcPct val="0"/>
        </a:spcBef>
        <a:spcAft>
          <a:spcPct val="0"/>
        </a:spcAft>
        <a:defRPr sz="8400">
          <a:solidFill>
            <a:srgbClr val="A7AAAB"/>
          </a:solidFill>
          <a:latin typeface="+mj-lt"/>
          <a:ea typeface="+mj-ea"/>
          <a:cs typeface="+mj-cs"/>
          <a:sym typeface="Gill Sans" charset="0"/>
        </a:defRPr>
      </a:lvl1pPr>
      <a:lvl2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grpSp>
        <p:nvGrpSpPr>
          <p:cNvPr id="8201" name="Group 9"/>
          <p:cNvGrpSpPr>
            <a:grpSpLocks/>
          </p:cNvGrpSpPr>
          <p:nvPr/>
        </p:nvGrpSpPr>
        <p:grpSpPr bwMode="auto">
          <a:xfrm>
            <a:off x="-12700" y="8661400"/>
            <a:ext cx="13030200" cy="1104900"/>
            <a:chOff x="0" y="0"/>
            <a:chExt cx="8208" cy="696"/>
          </a:xfrm>
        </p:grpSpPr>
        <p:pic>
          <p:nvPicPr>
            <p:cNvPr id="8194"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195"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19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19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198"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199"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0"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8202"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8210" name="Group 18"/>
          <p:cNvGrpSpPr>
            <a:grpSpLocks/>
          </p:cNvGrpSpPr>
          <p:nvPr/>
        </p:nvGrpSpPr>
        <p:grpSpPr bwMode="auto">
          <a:xfrm>
            <a:off x="0" y="0"/>
            <a:ext cx="13030200" cy="1092200"/>
            <a:chOff x="0" y="0"/>
            <a:chExt cx="8208" cy="688"/>
          </a:xfrm>
        </p:grpSpPr>
        <p:pic>
          <p:nvPicPr>
            <p:cNvPr id="8203" name="Pictu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4"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5"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6"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7"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8"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9"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xmlns:p14="http://schemas.microsoft.com/office/powerpoint/2010/main"/>
  <p:txStyles>
    <p:titleStyle>
      <a:lvl1pPr algn="ctr" rtl="0" fontAlgn="base">
        <a:spcBef>
          <a:spcPct val="0"/>
        </a:spcBef>
        <a:spcAft>
          <a:spcPct val="0"/>
        </a:spcAft>
        <a:defRPr sz="8400">
          <a:solidFill>
            <a:srgbClr val="A7AAAB"/>
          </a:solidFill>
          <a:latin typeface="+mj-lt"/>
          <a:ea typeface="+mj-ea"/>
          <a:cs typeface="+mj-cs"/>
          <a:sym typeface="Gill Sans" charset="0"/>
        </a:defRPr>
      </a:lvl1pPr>
      <a:lvl2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1130300"/>
            <a:ext cx="10464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9218" name="Rectangle 2"/>
          <p:cNvSpPr>
            <a:spLocks noGrp="1" noChangeArrowheads="1"/>
          </p:cNvSpPr>
          <p:nvPr>
            <p:ph type="body" idx="1"/>
          </p:nvPr>
        </p:nvSpPr>
        <p:spPr bwMode="auto">
          <a:xfrm>
            <a:off x="1270000" y="2641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grpSp>
        <p:nvGrpSpPr>
          <p:cNvPr id="9226" name="Group 10"/>
          <p:cNvGrpSpPr>
            <a:grpSpLocks/>
          </p:cNvGrpSpPr>
          <p:nvPr/>
        </p:nvGrpSpPr>
        <p:grpSpPr bwMode="auto">
          <a:xfrm>
            <a:off x="-12700" y="8661400"/>
            <a:ext cx="13030200" cy="1143000"/>
            <a:chOff x="0" y="0"/>
            <a:chExt cx="8208" cy="720"/>
          </a:xfrm>
        </p:grpSpPr>
        <p:pic>
          <p:nvPicPr>
            <p:cNvPr id="921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0"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1"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2" name="Pictur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3"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4"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5" name="Picture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227"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 y="8902700"/>
            <a:ext cx="241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9235" name="Group 19"/>
          <p:cNvGrpSpPr>
            <a:grpSpLocks/>
          </p:cNvGrpSpPr>
          <p:nvPr/>
        </p:nvGrpSpPr>
        <p:grpSpPr bwMode="auto">
          <a:xfrm>
            <a:off x="0" y="0"/>
            <a:ext cx="13030200" cy="1092200"/>
            <a:chOff x="0" y="0"/>
            <a:chExt cx="8208" cy="688"/>
          </a:xfrm>
        </p:grpSpPr>
        <p:pic>
          <p:nvPicPr>
            <p:cNvPr id="9228"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9" name="Picture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0" name="Picture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0"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1"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2"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3"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4" name="Picture 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6" y="0"/>
              <a:ext cx="139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xmlns:p14="http://schemas.microsoft.com/office/powerpoint/2010/main"/>
  <p:txStyles>
    <p:titleStyle>
      <a:lvl1pPr algn="ctr" rtl="0" fontAlgn="base">
        <a:spcBef>
          <a:spcPct val="0"/>
        </a:spcBef>
        <a:spcAft>
          <a:spcPct val="0"/>
        </a:spcAft>
        <a:defRPr sz="8400">
          <a:solidFill>
            <a:srgbClr val="A7AAAB"/>
          </a:solidFill>
          <a:latin typeface="+mj-lt"/>
          <a:ea typeface="+mj-ea"/>
          <a:cs typeface="+mj-cs"/>
          <a:sym typeface="Gill Sans" charset="0"/>
        </a:defRPr>
      </a:lvl1pPr>
      <a:lvl2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rgbClr val="A7AAAB"/>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1.png"/><Relationship Id="rId5" Type="http://schemas.openxmlformats.org/officeDocument/2006/relationships/oleObject" Target="../embeddings/oleObject1.bin"/><Relationship Id="rId6" Type="http://schemas.openxmlformats.org/officeDocument/2006/relationships/package" Target="../embeddings/Microsoft_Excel_Sheet1.xlsx"/><Relationship Id="rId7"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1.png"/><Relationship Id="rId5" Type="http://schemas.openxmlformats.org/officeDocument/2006/relationships/oleObject" Target="../embeddings/oleObject2.bin"/><Relationship Id="rId6" Type="http://schemas.openxmlformats.org/officeDocument/2006/relationships/package" Target="../embeddings/Microsoft_Excel_Sheet2.xlsx"/><Relationship Id="rId7"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1.png"/><Relationship Id="rId5" Type="http://schemas.openxmlformats.org/officeDocument/2006/relationships/oleObject" Target="../embeddings/oleObject3.bin"/><Relationship Id="rId6" Type="http://schemas.openxmlformats.org/officeDocument/2006/relationships/package" Target="../embeddings/Microsoft_Excel_Sheet3.xlsx"/><Relationship Id="rId7"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r>
              <a:rPr lang="en-US" sz="7300" dirty="0">
                <a:latin typeface="Calibri"/>
                <a:cs typeface="Calibri"/>
              </a:rPr>
              <a:t>Widget Inc. Board </a:t>
            </a:r>
            <a:r>
              <a:rPr lang="en-US" sz="7300" dirty="0" smtClean="0">
                <a:latin typeface="Calibri"/>
                <a:cs typeface="Calibri"/>
              </a:rPr>
              <a:t>Meeting</a:t>
            </a:r>
            <a:endParaRPr lang="en-US" dirty="0">
              <a:latin typeface="Calibri"/>
              <a:cs typeface="Calibri"/>
            </a:endParaRPr>
          </a:p>
        </p:txBody>
      </p:sp>
      <p:sp>
        <p:nvSpPr>
          <p:cNvPr id="13314" name="Rectangle 2"/>
          <p:cNvSpPr>
            <a:spLocks noGrp="1" noChangeArrowheads="1"/>
          </p:cNvSpPr>
          <p:nvPr>
            <p:ph type="body" idx="1"/>
          </p:nvPr>
        </p:nvSpPr>
        <p:spPr>
          <a:xfrm>
            <a:off x="1270000" y="5029200"/>
            <a:ext cx="10490200" cy="2044700"/>
          </a:xfrm>
          <a:ln/>
        </p:spPr>
        <p:txBody>
          <a:bodyPr/>
          <a:lstStyle/>
          <a:p>
            <a:r>
              <a:rPr lang="en-US" dirty="0">
                <a:latin typeface="Calibri"/>
                <a:cs typeface="Calibri"/>
              </a:rPr>
              <a:t>January 1, 2013</a:t>
            </a:r>
            <a:br>
              <a:rPr lang="en-US" dirty="0">
                <a:latin typeface="Calibri"/>
                <a:cs typeface="Calibri"/>
              </a:rPr>
            </a:br>
            <a:r>
              <a:rPr lang="en-US" dirty="0">
                <a:latin typeface="Calibri"/>
                <a:cs typeface="Calibri"/>
              </a:rPr>
              <a:t>Widget Inc. HQ NYC</a:t>
            </a:r>
          </a:p>
          <a:p>
            <a:r>
              <a:rPr lang="en-US" i="1" dirty="0">
                <a:latin typeface="Calibri"/>
                <a:cs typeface="Calibri"/>
              </a:rPr>
              <a:t>Confidential</a:t>
            </a:r>
            <a:r>
              <a:rPr lang="en-US" dirty="0">
                <a:latin typeface="Calibri"/>
                <a:cs typeface="Calibri"/>
              </a:rPr>
              <a:t/>
            </a:r>
            <a:br>
              <a:rPr lang="en-US" dirty="0">
                <a:latin typeface="Calibri"/>
                <a:cs typeface="Calibri"/>
              </a:rPr>
            </a:br>
            <a:endParaRPr lang="en-US" dirty="0">
              <a:latin typeface="Calibri"/>
              <a:cs typeface="Calibri"/>
            </a:endParaRPr>
          </a:p>
        </p:txBody>
      </p:sp>
      <p:sp>
        <p:nvSpPr>
          <p:cNvPr id="5" name="TextBox 4"/>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104648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8674" name="Rectangle 2"/>
          <p:cNvSpPr>
            <a:spLocks noGrp="1" noChangeArrowheads="1"/>
          </p:cNvSpPr>
          <p:nvPr>
            <p:ph type="title"/>
          </p:nvPr>
        </p:nvSpPr>
        <p:spPr>
          <a:ln/>
        </p:spPr>
        <p:txBody>
          <a:bodyPr/>
          <a:lstStyle/>
          <a:p>
            <a:r>
              <a:rPr lang="en-US" dirty="0"/>
              <a:t>Sales &amp; BD</a:t>
            </a:r>
          </a:p>
        </p:txBody>
      </p:sp>
      <p:graphicFrame>
        <p:nvGraphicFramePr>
          <p:cNvPr id="28675" name="Group 3"/>
          <p:cNvGraphicFramePr>
            <a:graphicFrameLocks noGrp="1"/>
          </p:cNvGraphicFramePr>
          <p:nvPr>
            <p:extLst>
              <p:ext uri="{D42A27DB-BD31-4B8C-83A1-F6EECF244321}">
                <p14:modId xmlns:p14="http://schemas.microsoft.com/office/powerpoint/2010/main" val="2066619647"/>
              </p:ext>
            </p:extLst>
          </p:nvPr>
        </p:nvGraphicFramePr>
        <p:xfrm>
          <a:off x="1181100" y="2605089"/>
          <a:ext cx="10198099" cy="5853112"/>
        </p:xfrm>
        <a:graphic>
          <a:graphicData uri="http://schemas.openxmlformats.org/drawingml/2006/table">
            <a:tbl>
              <a:tblPr/>
              <a:tblGrid>
                <a:gridCol w="1725364"/>
                <a:gridCol w="1289991"/>
                <a:gridCol w="1318658"/>
                <a:gridCol w="1521115"/>
                <a:gridCol w="1284616"/>
                <a:gridCol w="3058355"/>
              </a:tblGrid>
              <a:tr h="76599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endParaRPr kumimoji="0" lang="en-US" sz="2200" b="0" i="0" u="none" strike="noStrike" cap="none" normalizeH="0" baseline="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horzOverflow="overflow">
                    <a:lnL cap="flat">
                      <a:noFill/>
                    </a:lnL>
                    <a:lnR w="12700" cap="flat" cmpd="sng" algn="ctr">
                      <a:solidFill>
                        <a:srgbClr val="A7AAAB"/>
                      </a:solidFill>
                      <a:prstDash val="solid"/>
                      <a:round/>
                      <a:headEnd type="none" w="med" len="med"/>
                      <a:tailEnd type="none" w="med" len="med"/>
                    </a:lnR>
                    <a:lnT cap="fla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17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rPr>
                        <a:t>Expected Timing</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17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rPr>
                        <a:t>$ </a:t>
                      </a:r>
                      <a:r>
                        <a:rPr kumimoji="0" lang="en-US" sz="1700" b="1" i="0" u="none" strike="noStrike" cap="none" normalizeH="0" baseline="0" dirty="0" err="1" smtClean="0">
                          <a:ln>
                            <a:noFill/>
                          </a:ln>
                          <a:solidFill>
                            <a:srgbClr val="FFFFFF"/>
                          </a:solidFill>
                          <a:effectLst/>
                          <a:latin typeface="+mn-lt"/>
                          <a:ea typeface="ヒラギノ角ゴ ProN W3" charset="0"/>
                          <a:cs typeface="ヒラギノ角ゴ ProN W3" charset="0"/>
                          <a:sym typeface="Gill Sans" charset="0"/>
                        </a:rPr>
                        <a:t>Amt</a:t>
                      </a:r>
                      <a:endParaRPr kumimoji="0" lang="en-US" sz="17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endParaRP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17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rPr>
                        <a:t>Probability</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Lst>
                      </a:pPr>
                      <a:r>
                        <a:rPr kumimoji="0" lang="en-US" sz="17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rPr>
                        <a:t>Expected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Lst>
                      </a:pPr>
                      <a:r>
                        <a:rPr kumimoji="0" lang="en-US" sz="1700" b="1" i="0" u="none" strike="noStrike" cap="none" normalizeH="0" baseline="0" dirty="0" smtClean="0">
                          <a:ln>
                            <a:noFill/>
                          </a:ln>
                          <a:solidFill>
                            <a:srgbClr val="FFFFFF"/>
                          </a:solidFill>
                          <a:effectLst/>
                          <a:latin typeface="+mn-lt"/>
                          <a:ea typeface="ヒラギノ角ゴ ProN W3" charset="0"/>
                          <a:cs typeface="ヒラギノ角ゴ ProN W3" charset="0"/>
                          <a:sym typeface="Gill Sans" charset="0"/>
                        </a:rPr>
                        <a:t>Value</a:t>
                      </a:r>
                      <a:endParaRPr kumimoji="0" lang="en-US" sz="17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endParaRP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1700" b="1" i="0" u="none" strike="noStrike" cap="none" normalizeH="0" baseline="0">
                          <a:ln>
                            <a:noFill/>
                          </a:ln>
                          <a:solidFill>
                            <a:srgbClr val="FFFFFF"/>
                          </a:solidFill>
                          <a:effectLst/>
                          <a:latin typeface="+mn-lt"/>
                          <a:ea typeface="ヒラギノ角ゴ ProN W3" charset="0"/>
                          <a:cs typeface="ヒラギノ角ゴ ProN W3" charset="0"/>
                          <a:sym typeface="Gill Sans" charset="0"/>
                        </a:rPr>
                        <a:t>Notes</a:t>
                      </a:r>
                    </a:p>
                  </a:txBody>
                  <a:tcPr marL="38100" marR="38100" marT="38100" marB="38100" horzOverflow="overflow">
                    <a:lnL w="12700" cap="flat" cmpd="sng" algn="ctr">
                      <a:solidFill>
                        <a:srgbClr val="A7AAAB"/>
                      </a:solidFill>
                      <a:prstDash val="solid"/>
                      <a:round/>
                      <a:headEnd type="none" w="med" len="med"/>
                      <a:tailEnd type="none" w="med" len="med"/>
                    </a:lnL>
                    <a:lnR cap="flat">
                      <a:noFill/>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r>
              <a:tr h="22134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Lst>
                      </a:pPr>
                      <a:r>
                        <a:rPr kumimoji="0" lang="en-US" sz="2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Segment 1</a:t>
                      </a: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Google</a:t>
                      </a:r>
                      <a:endParaRPr kumimoji="0" lang="en-US" sz="2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Yahoo</a:t>
                      </a:r>
                      <a:endParaRPr kumimoji="0" lang="en-US" sz="2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Bing</a:t>
                      </a:r>
                    </a:p>
                  </a:txBody>
                  <a:tcPr marL="38100" marR="38100" marT="38100" marB="38100" horzOverflow="overflow">
                    <a:lnL w="38100" cap="flat" cmpd="sng" algn="ctr">
                      <a:noFill/>
                      <a:prstDash val="solid"/>
                      <a:round/>
                      <a:headEnd type="none" w="med" len="med"/>
                      <a:tailEnd type="none" w="med" len="med"/>
                    </a:lnL>
                    <a:lnR w="12700" cap="flat" cmpd="sng" algn="ctr">
                      <a:solidFill>
                        <a:srgbClr val="A7AAAB"/>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Q2</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Q3</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Q4</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$1m</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$200k</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$100k</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a:t>
                      </a: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0</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90</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10%</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$100k</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$180k</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$10k</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Lorem</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ipsum</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dolor sit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amet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consectetur</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adipiscing</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elit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Aenean</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laoreet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aliquet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quam,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quis</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tempor</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mauris</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tempor</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eget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Aenean</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laoreet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aliquet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quam,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quis</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tempor</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mauris</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tempor</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eget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191885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Lst>
                      </a:pPr>
                      <a:r>
                        <a:rPr kumimoji="0" lang="en-US" sz="2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Segment 2</a:t>
                      </a: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Char char="•"/>
                        <a:tabLst>
                          <a:tab pos="1295400" algn="l"/>
                          <a:tab pos="1295400" algn="l"/>
                          <a:tab pos="1295400" algn="l"/>
                          <a:tab pos="1295400" algn="l"/>
                        </a:tabLst>
                      </a:pP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Nascar</a:t>
                      </a:r>
                      <a:endParaRPr kumimoji="0" lang="en-US" sz="2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Char char="•"/>
                        <a:tabLst>
                          <a:tab pos="1295400" algn="l"/>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NBA</a:t>
                      </a:r>
                      <a:endParaRPr kumimoji="0" lang="en-US" sz="2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Lst>
                      </a:pPr>
                      <a:endParaRPr kumimoji="0" lang="en-US" sz="2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horzOverflow="overflow">
                    <a:lnL w="38100" cap="flat" cmpd="sng" algn="ctr">
                      <a:noFill/>
                      <a:prstDash val="solid"/>
                      <a:round/>
                      <a:headEnd type="none" w="med" len="med"/>
                      <a:tailEnd type="none" w="med" len="med"/>
                    </a:lnL>
                    <a:lnR w="12700" cap="flat" cmpd="sng" algn="ctr">
                      <a:solidFill>
                        <a:srgbClr val="A7AAAB"/>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Q4</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Q2</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Lst>
                      </a:pPr>
                      <a:endParaRPr kumimoji="0" lang="en-US" sz="1600" b="0" i="0" u="none" strike="noStrike" cap="none" normalizeH="0" baseline="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$200k</a:t>
                      </a: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$100k</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60%</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30%</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$120k</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$30k</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endParaRPr kumimoji="0" lang="en-US" sz="1600" b="0" i="0" u="none" strike="noStrike" cap="none" normalizeH="0" baseline="0">
                        <a:ln>
                          <a:noFill/>
                        </a:ln>
                        <a:solidFill>
                          <a:schemeClr val="tx1"/>
                        </a:solidFill>
                        <a:effectLst/>
                        <a:latin typeface="+mn-lt"/>
                        <a:ea typeface="ヒラギノ角ゴ ProN W3" charset="0"/>
                        <a:cs typeface="ヒラギノ角ゴ ProN W3" charset="0"/>
                        <a:sym typeface="Gill Sans" charset="0"/>
                      </a:endParaRP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Lorem ipsum dolor sit amet, consectetur adipiscing elit. </a:t>
                      </a:r>
                    </a:p>
                    <a:p>
                      <a:pPr marL="171450" marR="0" lvl="0" indent="-171450" algn="l" defTabSz="914400" rtl="0" eaLnBrk="1" fontAlgn="base" latinLnBrk="0" hangingPunct="1">
                        <a:lnSpc>
                          <a:spcPct val="100000"/>
                        </a:lnSpc>
                        <a:spcBef>
                          <a:spcPct val="0"/>
                        </a:spcBef>
                        <a:spcAft>
                          <a:spcPct val="0"/>
                        </a:spcAft>
                        <a:buClrTx/>
                        <a:buSzPct val="100000"/>
                        <a:buFont typeface="Arial" charset="0"/>
                        <a:buChar char="•"/>
                        <a:tabLst>
                          <a:tab pos="1295400" algn="l"/>
                          <a:tab pos="1295400" algn="l"/>
                          <a:tab pos="1295400" algn="l"/>
                        </a:tabLst>
                      </a:pPr>
                      <a:r>
                        <a:rPr kumimoji="0" lang="en-US" sz="16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Aenean laoreet aliquet quam, quis tempor mauris tempor eget. </a:t>
                      </a:r>
                    </a:p>
                  </a:txBody>
                  <a:tcPr marL="38100" marR="38100" marT="38100" marB="38100"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95478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2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Total</a:t>
                      </a:r>
                    </a:p>
                  </a:txBody>
                  <a:tcPr marL="38100" marR="38100" marT="38100" marB="38100" anchor="ctr" horzOverflow="overflow">
                    <a:lnL cap="flat">
                      <a:noFill/>
                    </a:lnL>
                    <a:lnR cap="flat">
                      <a:noFill/>
                    </a:lnR>
                    <a:lnT w="381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endParaRPr kumimoji="0" lang="en-US" sz="1600" b="0" i="0" u="none" strike="noStrike" cap="none" normalizeH="0" baseline="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a:t>
                      </a: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1.6m</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16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$440k</a:t>
                      </a:r>
                      <a:endPar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38100" marR="38100" marT="38100" marB="381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295400" algn="l"/>
                        </a:tabLst>
                      </a:pP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Lorem</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ipsum</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dolor sit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amet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consectetur</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adipiscing</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elit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Aenean</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laoreet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r>
                        <a:rPr kumimoji="0" lang="en-US" sz="1600" b="0" i="0" u="none" strike="noStrike" cap="none" normalizeH="0" baseline="0" dirty="0" err="1">
                          <a:ln>
                            <a:noFill/>
                          </a:ln>
                          <a:solidFill>
                            <a:schemeClr val="tx1"/>
                          </a:solidFill>
                          <a:effectLst/>
                          <a:latin typeface="+mn-lt"/>
                          <a:ea typeface="ヒラギノ角ゴ ProN W3" charset="0"/>
                          <a:cs typeface="ヒラギノ角ゴ ProN W3" charset="0"/>
                          <a:sym typeface="Gill Sans" charset="0"/>
                        </a:rPr>
                        <a:t>aliquet</a:t>
                      </a:r>
                      <a:r>
                        <a:rPr kumimoji="0" lang="en-US" sz="16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quam.</a:t>
                      </a:r>
                    </a:p>
                  </a:txBody>
                  <a:tcPr marL="38100" marR="38100" marT="38100" marB="381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r>
            </a:tbl>
          </a:graphicData>
        </a:graphic>
      </p:graphicFrame>
      <p:sp>
        <p:nvSpPr>
          <p:cNvPr id="2" name="TextBox 1"/>
          <p:cNvSpPr txBox="1"/>
          <p:nvPr/>
        </p:nvSpPr>
        <p:spPr>
          <a:xfrm>
            <a:off x="9779000" y="1683603"/>
            <a:ext cx="2209800" cy="830997"/>
          </a:xfrm>
          <a:prstGeom prst="rect">
            <a:avLst/>
          </a:prstGeom>
          <a:noFill/>
        </p:spPr>
        <p:txBody>
          <a:bodyPr wrap="square" rtlCol="0">
            <a:spAutoFit/>
          </a:bodyPr>
          <a:lstStyle/>
          <a:p>
            <a:pPr algn="l"/>
            <a:r>
              <a:rPr lang="en-US" sz="1200" i="1" dirty="0" smtClean="0">
                <a:latin typeface="Calibri"/>
                <a:cs typeface="Calibri"/>
              </a:rPr>
              <a:t>10% - Initial Contact</a:t>
            </a:r>
          </a:p>
          <a:p>
            <a:pPr algn="l"/>
            <a:r>
              <a:rPr lang="en-US" sz="1200" i="1" dirty="0">
                <a:latin typeface="Calibri"/>
                <a:cs typeface="Calibri"/>
              </a:rPr>
              <a:t>3</a:t>
            </a:r>
            <a:r>
              <a:rPr lang="en-US" sz="1200" i="1" dirty="0" smtClean="0">
                <a:latin typeface="Calibri"/>
                <a:cs typeface="Calibri"/>
              </a:rPr>
              <a:t>0% - Trial</a:t>
            </a:r>
          </a:p>
          <a:p>
            <a:pPr algn="l"/>
            <a:r>
              <a:rPr lang="en-US" sz="1200" i="1" dirty="0" smtClean="0">
                <a:latin typeface="Calibri"/>
                <a:cs typeface="Calibri"/>
              </a:rPr>
              <a:t>60% - Contract Sent</a:t>
            </a:r>
          </a:p>
          <a:p>
            <a:pPr algn="l"/>
            <a:r>
              <a:rPr lang="en-US" sz="1200" i="1" dirty="0" smtClean="0">
                <a:latin typeface="Calibri"/>
                <a:cs typeface="Calibri"/>
              </a:rPr>
              <a:t>90% - Contract in Legal Review</a:t>
            </a:r>
            <a:endParaRPr lang="en-US" sz="1200" i="1" dirty="0">
              <a:latin typeface="Calibri"/>
              <a:cs typeface="Calibri"/>
            </a:endParaRPr>
          </a:p>
        </p:txBody>
      </p:sp>
      <p:sp>
        <p:nvSpPr>
          <p:cNvPr id="6" name="TextBox 5"/>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10</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ln/>
        </p:spPr>
        <p:txBody>
          <a:bodyPr/>
          <a:lstStyle/>
          <a:p>
            <a:r>
              <a:rPr lang="en-US" dirty="0"/>
              <a:t>Organization Chart</a:t>
            </a:r>
          </a:p>
        </p:txBody>
      </p:sp>
      <p:graphicFrame>
        <p:nvGraphicFramePr>
          <p:cNvPr id="25" name="Content Placeholder 5"/>
          <p:cNvGraphicFramePr>
            <a:graphicFrameLocks noGrp="1"/>
          </p:cNvGraphicFramePr>
          <p:nvPr>
            <p:ph idx="1"/>
            <p:extLst>
              <p:ext uri="{D42A27DB-BD31-4B8C-83A1-F6EECF244321}">
                <p14:modId xmlns:p14="http://schemas.microsoft.com/office/powerpoint/2010/main" val="3494086867"/>
              </p:ext>
            </p:extLst>
          </p:nvPr>
        </p:nvGraphicFramePr>
        <p:xfrm>
          <a:off x="482600" y="2667000"/>
          <a:ext cx="9525000" cy="5714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7938010" y="8126035"/>
            <a:ext cx="860778" cy="261610"/>
          </a:xfrm>
          <a:prstGeom prst="rect">
            <a:avLst/>
          </a:prstGeom>
          <a:noFill/>
        </p:spPr>
        <p:txBody>
          <a:bodyPr wrap="square" rtlCol="0">
            <a:spAutoFit/>
          </a:bodyPr>
          <a:lstStyle/>
          <a:p>
            <a:r>
              <a:rPr lang="en-US" sz="1100" dirty="0" smtClean="0">
                <a:latin typeface="+mn-lt"/>
              </a:rPr>
              <a:t>New Hire</a:t>
            </a:r>
            <a:endParaRPr lang="en-US" sz="1100" dirty="0">
              <a:latin typeface="+mn-lt"/>
            </a:endParaRPr>
          </a:p>
        </p:txBody>
      </p:sp>
      <p:sp>
        <p:nvSpPr>
          <p:cNvPr id="28" name="Rectangle 27"/>
          <p:cNvSpPr/>
          <p:nvPr/>
        </p:nvSpPr>
        <p:spPr>
          <a:xfrm flipH="1">
            <a:off x="5969000" y="8077200"/>
            <a:ext cx="508001" cy="310445"/>
          </a:xfrm>
          <a:prstGeom prst="rect">
            <a:avLst/>
          </a:prstGeom>
          <a:solidFill>
            <a:srgbClr val="F05023"/>
          </a:solidFill>
          <a:ln>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100"/>
          </a:p>
        </p:txBody>
      </p:sp>
      <p:sp>
        <p:nvSpPr>
          <p:cNvPr id="29" name="TextBox 28"/>
          <p:cNvSpPr txBox="1"/>
          <p:nvPr/>
        </p:nvSpPr>
        <p:spPr>
          <a:xfrm>
            <a:off x="6462892" y="8132422"/>
            <a:ext cx="860778" cy="261610"/>
          </a:xfrm>
          <a:prstGeom prst="rect">
            <a:avLst/>
          </a:prstGeom>
          <a:noFill/>
        </p:spPr>
        <p:txBody>
          <a:bodyPr wrap="square" rtlCol="0">
            <a:spAutoFit/>
          </a:bodyPr>
          <a:lstStyle/>
          <a:p>
            <a:r>
              <a:rPr lang="en-US" sz="1100" dirty="0" smtClean="0">
                <a:latin typeface="+mn-lt"/>
              </a:rPr>
              <a:t>Future Hire</a:t>
            </a:r>
            <a:endParaRPr lang="en-US" sz="1100" dirty="0">
              <a:latin typeface="+mn-lt"/>
            </a:endParaRPr>
          </a:p>
        </p:txBody>
      </p:sp>
      <p:grpSp>
        <p:nvGrpSpPr>
          <p:cNvPr id="34" name="Group 33"/>
          <p:cNvGrpSpPr/>
          <p:nvPr/>
        </p:nvGrpSpPr>
        <p:grpSpPr>
          <a:xfrm>
            <a:off x="7493000" y="8077200"/>
            <a:ext cx="512064" cy="310896"/>
            <a:chOff x="3028467" y="963444"/>
            <a:chExt cx="1353684" cy="676842"/>
          </a:xfrm>
          <a:scene3d>
            <a:camera prst="orthographicFront"/>
            <a:lightRig rig="flat" dir="t"/>
          </a:scene3d>
        </p:grpSpPr>
        <p:sp>
          <p:nvSpPr>
            <p:cNvPr id="35" name="Rectangle 34"/>
            <p:cNvSpPr/>
            <p:nvPr/>
          </p:nvSpPr>
          <p:spPr>
            <a:xfrm>
              <a:off x="3028467" y="963444"/>
              <a:ext cx="1353684" cy="676842"/>
            </a:xfrm>
            <a:prstGeom prst="rect">
              <a:avLst/>
            </a:prstGeom>
            <a:ln w="38100" cmpd="sng">
              <a:solidFill>
                <a:schemeClr val="tx1">
                  <a:lumMod val="95000"/>
                  <a:lumOff val="5000"/>
                </a:schemeClr>
              </a:solidFill>
              <a:prstDash val="sysDash"/>
            </a:ln>
            <a:sp3d prstMaterial="dkEdge">
              <a:bevelT w="8200" h="38100"/>
            </a:sp3d>
          </p:spPr>
          <p:style>
            <a:lnRef idx="0">
              <a:scrgbClr r="0" g="0" b="0"/>
            </a:lnRef>
            <a:fillRef idx="2">
              <a:schemeClr val="accent4">
                <a:alpha val="70000"/>
                <a:hueOff val="0"/>
                <a:satOff val="0"/>
                <a:lumOff val="0"/>
                <a:alphaOff val="0"/>
              </a:schemeClr>
            </a:fillRef>
            <a:effectRef idx="1">
              <a:schemeClr val="accent4">
                <a:alpha val="70000"/>
                <a:hueOff val="0"/>
                <a:satOff val="0"/>
                <a:lumOff val="0"/>
                <a:alphaOff val="0"/>
              </a:schemeClr>
            </a:effectRef>
            <a:fontRef idx="minor">
              <a:schemeClr val="dk1"/>
            </a:fontRef>
          </p:style>
        </p:sp>
        <p:sp>
          <p:nvSpPr>
            <p:cNvPr id="36" name="Rectangle 35"/>
            <p:cNvSpPr/>
            <p:nvPr/>
          </p:nvSpPr>
          <p:spPr>
            <a:xfrm>
              <a:off x="3028467" y="963444"/>
              <a:ext cx="1353684" cy="67684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p:txBody>
        </p:sp>
      </p:grpSp>
      <p:sp>
        <p:nvSpPr>
          <p:cNvPr id="10" name="TextBox 9"/>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11</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r>
              <a:rPr lang="en-US" sz="7200" dirty="0"/>
              <a:t>Staffing Plan (by priority)</a:t>
            </a:r>
          </a:p>
        </p:txBody>
      </p:sp>
      <p:pic>
        <p:nvPicPr>
          <p:cNvPr id="327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781300"/>
            <a:ext cx="10464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32771" name="Group 3"/>
          <p:cNvGraphicFramePr>
            <a:graphicFrameLocks noGrp="1"/>
          </p:cNvGraphicFramePr>
          <p:nvPr>
            <p:extLst>
              <p:ext uri="{D42A27DB-BD31-4B8C-83A1-F6EECF244321}">
                <p14:modId xmlns:p14="http://schemas.microsoft.com/office/powerpoint/2010/main" val="3513617877"/>
              </p:ext>
            </p:extLst>
          </p:nvPr>
        </p:nvGraphicFramePr>
        <p:xfrm>
          <a:off x="1333500" y="3009900"/>
          <a:ext cx="10287000" cy="3838578"/>
        </p:xfrm>
        <a:graphic>
          <a:graphicData uri="http://schemas.openxmlformats.org/drawingml/2006/table">
            <a:tbl>
              <a:tblPr/>
              <a:tblGrid>
                <a:gridCol w="1785938"/>
                <a:gridCol w="1671637"/>
                <a:gridCol w="2182813"/>
                <a:gridCol w="2589212"/>
                <a:gridCol w="2057400"/>
              </a:tblGrid>
              <a:tr h="63976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Position</a:t>
                      </a:r>
                    </a:p>
                  </a:txBody>
                  <a:tcPr marL="50800" marR="50800" marT="50800" marB="50800" anchor="ctr" horzOverflow="overflow">
                    <a:lnL cap="flat">
                      <a:noFill/>
                    </a:lnL>
                    <a:lnR cap="flat">
                      <a:noFill/>
                    </a:lnR>
                    <a:lnT cap="flat">
                      <a:noFill/>
                    </a:lnT>
                    <a:lnB cap="flat">
                      <a:noFill/>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Status</a:t>
                      </a:r>
                    </a:p>
                  </a:txBody>
                  <a:tcPr marL="50800" marR="50800" marT="50800" marB="50800" anchor="ctr" horzOverflow="overflow">
                    <a:lnL cap="flat">
                      <a:noFill/>
                    </a:lnL>
                    <a:lnR cap="flat">
                      <a:noFill/>
                    </a:lnR>
                    <a:lnT cap="flat">
                      <a:noFill/>
                    </a:lnT>
                    <a:lnB cap="flat">
                      <a:noFill/>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Hire By Date</a:t>
                      </a:r>
                    </a:p>
                  </a:txBody>
                  <a:tcPr marL="50800" marR="50800" marT="50800" marB="50800" anchor="ctr" horzOverflow="overflow">
                    <a:lnL cap="flat">
                      <a:noFill/>
                    </a:lnL>
                    <a:lnR cap="flat">
                      <a:noFill/>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Target Salary</a:t>
                      </a:r>
                    </a:p>
                  </a:txBody>
                  <a:tcPr marL="50800" marR="50800" marT="50800" marB="50800" anchor="ctr" horzOverflow="overflow">
                    <a:lnL cap="flat">
                      <a:noFill/>
                    </a:lnL>
                    <a:lnR cap="flat">
                      <a:noFill/>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Target Equity </a:t>
                      </a:r>
                    </a:p>
                  </a:txBody>
                  <a:tcPr marL="50800" marR="50800" marT="50800" marB="50800" anchor="ctr" horzOverflow="overflow">
                    <a:lnL cap="flat">
                      <a:noFill/>
                    </a:lnL>
                    <a:lnR cap="flat">
                      <a:noFill/>
                    </a:lnR>
                    <a:lnT cap="flat">
                      <a:noFill/>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r>
              <a:tr h="63976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X</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Sourcing</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ASAP</a:t>
                      </a: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$50,000 - $70,000</a:t>
                      </a: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.1% - .2%</a:t>
                      </a: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X</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Interviewing</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ASAP</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$100,000 - $130,000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.1% - .15%</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X</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Offer out</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Q4</a:t>
                      </a:r>
                      <a:endParaRPr kumimoji="0" lang="en-US" sz="22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$65,000 - $72,000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.09% - .12%</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X</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Negotiating</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Q4</a:t>
                      </a:r>
                      <a:endParaRPr kumimoji="0" lang="en-US" sz="22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$140,000 - $200,000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.05% - .8%</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X</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Interviewing</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22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Q1, 2013</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$120,000 - $150,000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2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.01% - .05%</a:t>
                      </a:r>
                    </a:p>
                  </a:txBody>
                  <a:tcPr marL="50800" marR="50800" marT="50800" marB="50800" anchor="ctr" horzOverflow="overflow">
                    <a:lnL cap="flat">
                      <a:noFill/>
                    </a:lnL>
                    <a:lnR cap="flat">
                      <a:noFill/>
                    </a:lnR>
                    <a:lnT cap="flat">
                      <a:noFill/>
                    </a:lnT>
                    <a:lnB cap="flat">
                      <a:noFill/>
                    </a:lnB>
                    <a:lnTlToBr>
                      <a:noFill/>
                    </a:lnTlToBr>
                    <a:lnBlToTr>
                      <a:noFill/>
                    </a:lnBlToTr>
                    <a:noFill/>
                  </a:tcPr>
                </a:tc>
              </a:tr>
            </a:tbl>
          </a:graphicData>
        </a:graphic>
      </p:graphicFrame>
      <p:sp>
        <p:nvSpPr>
          <p:cNvPr id="5" name="TextBox 4"/>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12</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r>
              <a:rPr lang="en-US" dirty="0" smtClean="0"/>
              <a:t>STRATEGIC DISCUSSIONS</a:t>
            </a:r>
            <a:endParaRPr lang="en-US" dirty="0"/>
          </a:p>
        </p:txBody>
      </p:sp>
      <p:sp>
        <p:nvSpPr>
          <p:cNvPr id="3" name="TextBox 2"/>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13</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a:lstStyle/>
          <a:p>
            <a:r>
              <a:rPr lang="en-US" dirty="0"/>
              <a:t>Discussion</a:t>
            </a:r>
          </a:p>
        </p:txBody>
      </p:sp>
      <p:sp>
        <p:nvSpPr>
          <p:cNvPr id="34818" name="Rectangle 2"/>
          <p:cNvSpPr>
            <a:spLocks noGrp="1" noChangeArrowheads="1"/>
          </p:cNvSpPr>
          <p:nvPr>
            <p:ph type="body" idx="1"/>
          </p:nvPr>
        </p:nvSpPr>
        <p:spPr>
          <a:xfrm>
            <a:off x="1270000" y="2819400"/>
            <a:ext cx="10464800" cy="5715000"/>
          </a:xfrm>
          <a:ln/>
        </p:spPr>
        <p:txBody>
          <a:bodyPr/>
          <a:lstStyle/>
          <a:p>
            <a:pPr marL="889000">
              <a:spcBef>
                <a:spcPts val="0"/>
              </a:spcBef>
              <a:buSzPct val="111000"/>
              <a:buFont typeface="Arial"/>
              <a:buChar char="•"/>
            </a:pPr>
            <a:r>
              <a:rPr lang="en-US" dirty="0"/>
              <a:t>How do we </a:t>
            </a:r>
            <a:r>
              <a:rPr lang="en-US" dirty="0" smtClean="0"/>
              <a:t>grow </a:t>
            </a:r>
            <a:r>
              <a:rPr lang="en-US" dirty="0"/>
              <a:t>our business?</a:t>
            </a:r>
          </a:p>
          <a:p>
            <a:pPr marL="889000">
              <a:spcBef>
                <a:spcPts val="0"/>
              </a:spcBef>
              <a:buSzPct val="111000"/>
              <a:buFont typeface="Arial"/>
              <a:buChar char="•"/>
            </a:pPr>
            <a:r>
              <a:rPr lang="en-US" dirty="0" smtClean="0"/>
              <a:t>What are the milestones for the next financing round?</a:t>
            </a:r>
          </a:p>
          <a:p>
            <a:pPr marL="889000">
              <a:spcBef>
                <a:spcPts val="0"/>
              </a:spcBef>
              <a:buSzPct val="111000"/>
              <a:buFont typeface="Arial"/>
              <a:buChar char="•"/>
            </a:pPr>
            <a:r>
              <a:rPr lang="en-US" dirty="0" smtClean="0"/>
              <a:t>Should we forge a partnership with competitor x?</a:t>
            </a:r>
          </a:p>
          <a:p>
            <a:pPr marL="889000">
              <a:spcBef>
                <a:spcPts val="0"/>
              </a:spcBef>
              <a:buSzPct val="111000"/>
              <a:buFont typeface="Arial"/>
              <a:buChar char="•"/>
            </a:pPr>
            <a:r>
              <a:rPr lang="en-US" dirty="0" smtClean="0"/>
              <a:t>Things keeping you up at night?</a:t>
            </a:r>
          </a:p>
          <a:p>
            <a:pPr marL="889000">
              <a:spcBef>
                <a:spcPts val="0"/>
              </a:spcBef>
              <a:buSzPct val="111000"/>
              <a:buFont typeface="Arial"/>
              <a:buChar char="•"/>
            </a:pPr>
            <a:r>
              <a:rPr lang="en-US" dirty="0" smtClean="0"/>
              <a:t>[Board Member Name] - What should be our go-to-market for X? </a:t>
            </a:r>
            <a:endParaRPr lang="en-US" dirty="0"/>
          </a:p>
          <a:p>
            <a:pPr marL="762000" lvl="1" indent="0">
              <a:spcBef>
                <a:spcPts val="0"/>
              </a:spcBef>
              <a:buSzPct val="111000"/>
              <a:buNone/>
            </a:pPr>
            <a:endParaRPr lang="en-US" dirty="0"/>
          </a:p>
          <a:p>
            <a:pPr marL="762000" lvl="1" indent="0">
              <a:spcBef>
                <a:spcPts val="0"/>
              </a:spcBef>
              <a:buSzPct val="111000"/>
              <a:buNone/>
            </a:pPr>
            <a:endParaRPr lang="en-US" dirty="0"/>
          </a:p>
        </p:txBody>
      </p:sp>
      <p:sp>
        <p:nvSpPr>
          <p:cNvPr id="4" name="TextBox 3"/>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14</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dirty="0" smtClean="0"/>
              <a:t>FINANCIALS</a:t>
            </a:r>
            <a:endParaRPr lang="en-US" dirty="0"/>
          </a:p>
        </p:txBody>
      </p:sp>
      <p:sp>
        <p:nvSpPr>
          <p:cNvPr id="3" name="TextBox 2"/>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15</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r>
              <a:rPr lang="en-US" sz="7200" dirty="0" smtClean="0"/>
              <a:t>Financials</a:t>
            </a:r>
            <a:endParaRPr lang="en-US" sz="7200" dirty="0"/>
          </a:p>
        </p:txBody>
      </p:sp>
      <p:pic>
        <p:nvPicPr>
          <p:cNvPr id="399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616200"/>
            <a:ext cx="104648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39939" name="Group 3"/>
          <p:cNvGraphicFramePr>
            <a:graphicFrameLocks noGrp="1"/>
          </p:cNvGraphicFramePr>
          <p:nvPr>
            <p:extLst>
              <p:ext uri="{D42A27DB-BD31-4B8C-83A1-F6EECF244321}">
                <p14:modId xmlns:p14="http://schemas.microsoft.com/office/powerpoint/2010/main" val="1766794068"/>
              </p:ext>
            </p:extLst>
          </p:nvPr>
        </p:nvGraphicFramePr>
        <p:xfrm>
          <a:off x="1363662" y="2717800"/>
          <a:ext cx="10244138" cy="5588002"/>
        </p:xfrm>
        <a:graphic>
          <a:graphicData uri="http://schemas.openxmlformats.org/drawingml/2006/table">
            <a:tbl>
              <a:tblPr/>
              <a:tblGrid>
                <a:gridCol w="2370138"/>
                <a:gridCol w="1968500"/>
                <a:gridCol w="1968500"/>
                <a:gridCol w="1968500"/>
                <a:gridCol w="1968500"/>
              </a:tblGrid>
              <a:tr h="79828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endParaRPr kumimoji="0" lang="en-US" sz="2200" b="1" i="0" u="none" strike="noStrike" cap="none" normalizeH="0" baseline="0">
                        <a:ln>
                          <a:noFill/>
                        </a:ln>
                        <a:solidFill>
                          <a:srgbClr val="FFFFFF"/>
                        </a:solidFill>
                        <a:effectLst>
                          <a:outerShdw blurRad="38100" dist="38100" dir="2700000" algn="tl">
                            <a:srgbClr val="DDDDDD"/>
                          </a:outerShdw>
                        </a:effectLst>
                        <a:latin typeface="+mn-lt"/>
                        <a:ea typeface="ヒラギノ角ゴ ProN W6" charset="0"/>
                        <a:cs typeface="ヒラギノ角ゴ ProN W6"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dirty="0" smtClean="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Dec ‘12 Actual</a:t>
                      </a:r>
                      <a:endParaRPr kumimoji="0" lang="en-US" sz="2200" b="1" i="0" u="none" strike="noStrike" cap="none" normalizeH="0" baseline="0" dirty="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dirty="0" smtClean="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Dec ‘12 Projected</a:t>
                      </a:r>
                      <a:endParaRPr kumimoji="0" lang="en-US" sz="2200" b="1" i="0" u="none" strike="noStrike" cap="none" normalizeH="0" baseline="0" dirty="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Delta</a:t>
                      </a:r>
                    </a:p>
                  </a:txBody>
                  <a:tcPr marL="50800" marR="50800" marT="50800" marB="50800" anchor="ctr" horzOverflow="overflow">
                    <a:lnL cap="flat">
                      <a:noFill/>
                    </a:lnL>
                    <a:lnR cap="flat">
                      <a:noFill/>
                    </a:lnR>
                    <a:lnT cap="flat">
                      <a:noFill/>
                    </a:lnT>
                    <a:lnB cap="flat">
                      <a:noFill/>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2200" b="1" i="0" u="none" strike="noStrike" cap="none" normalizeH="0" baseline="0" dirty="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Notes</a:t>
                      </a:r>
                    </a:p>
                  </a:txBody>
                  <a:tcPr marL="50800" marR="50800" marT="50800" marB="50800" anchor="ctr" horzOverflow="overflow">
                    <a:lnL cap="flat">
                      <a:noFill/>
                    </a:lnL>
                    <a:lnR cap="flat">
                      <a:noFill/>
                    </a:lnR>
                    <a:lnT cap="flat">
                      <a:noFill/>
                    </a:lnT>
                    <a:lnB cap="flat">
                      <a:noFill/>
                    </a:lnB>
                    <a:lnTlToBr>
                      <a:noFill/>
                    </a:lnTlToBr>
                    <a:lnBlToTr>
                      <a:noFill/>
                    </a:lnBlToTr>
                    <a:solidFill>
                      <a:srgbClr val="F05023"/>
                    </a:solidFill>
                  </a:tcPr>
                </a:tc>
              </a:tr>
              <a:tr h="7982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Revenue</a:t>
                      </a:r>
                    </a:p>
                  </a:txBody>
                  <a:tcPr marL="50800" marR="50800" marT="50800" marB="50800" anchor="b"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$20k</a:t>
                      </a:r>
                    </a:p>
                  </a:txBody>
                  <a:tcPr marL="50800" marR="50800" marT="50800" marB="50800" anchor="b" horzOverflow="overflow">
                    <a:lnL cap="flat">
                      <a:noFill/>
                    </a:lnL>
                    <a:lnR cap="flat">
                      <a:noFill/>
                    </a:lnR>
                    <a:lnT w="12700" cap="flat" cmpd="sng" algn="ctr">
                      <a:no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$10k</a:t>
                      </a:r>
                      <a:endPar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b" horzOverflow="overflow">
                    <a:lnL cap="flat">
                      <a:noFill/>
                    </a:lnL>
                    <a:lnR cap="flat">
                      <a:noFill/>
                    </a:lnR>
                    <a:lnT w="12700" cap="flat" cmpd="sng" algn="ctr">
                      <a:no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008000"/>
                          </a:solidFill>
                          <a:effectLst/>
                          <a:latin typeface="+mn-lt"/>
                          <a:ea typeface="ヒラギノ角ゴ ProN W3" charset="0"/>
                          <a:cs typeface="ヒラギノ角ゴ ProN W3" charset="0"/>
                          <a:sym typeface="Gill Sans" charset="0"/>
                        </a:rPr>
                        <a:t>$10k</a:t>
                      </a:r>
                    </a:p>
                  </a:txBody>
                  <a:tcPr marL="50800" marR="50800" marT="50800" marB="50800" anchor="b" horzOverflow="overflow">
                    <a:lnL cap="flat">
                      <a:noFill/>
                    </a:lnL>
                    <a:lnR cap="flat">
                      <a:noFill/>
                    </a:lnR>
                    <a:lnT w="12700" cap="flat" cmpd="sng" algn="ctr">
                      <a:no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Praesent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quis</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dui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sed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velit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euismod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p>
                  </a:txBody>
                  <a:tcPr marL="50800" marR="50800" marT="50800" marB="50800" anchor="b" horzOverflow="overflow">
                    <a:lnL cap="flat">
                      <a:noFill/>
                    </a:lnL>
                    <a:lnR cap="flat">
                      <a:noFill/>
                    </a:lnR>
                    <a:lnT w="12700" cap="flat" cmpd="sng" algn="ctr">
                      <a:no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7982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1" i="0" u="none" strike="noStrike" cap="none" normalizeH="0" baseline="0">
                          <a:ln>
                            <a:noFill/>
                          </a:ln>
                          <a:solidFill>
                            <a:srgbClr val="1A1A1A"/>
                          </a:solidFill>
                          <a:effectLst/>
                          <a:latin typeface="+mn-lt"/>
                          <a:ea typeface="ヒラギノ角ゴ ProN W3" charset="0"/>
                          <a:cs typeface="ヒラギノ角ゴ ProN W3" charset="0"/>
                          <a:sym typeface="Gill Sans" charset="0"/>
                        </a:rPr>
                        <a:t>Gross Profit</a:t>
                      </a:r>
                    </a:p>
                  </a:txBody>
                  <a:tcPr marL="50800" marR="50800" marT="50800" marB="50800" anchor="b"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$5k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$4k</a:t>
                      </a:r>
                      <a:endPar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008000"/>
                          </a:solidFill>
                          <a:effectLst/>
                          <a:latin typeface="+mn-lt"/>
                          <a:ea typeface="ヒラギノ角ゴ ProN W3" charset="0"/>
                          <a:cs typeface="ヒラギノ角ゴ ProN W3" charset="0"/>
                          <a:sym typeface="Gill Sans" charset="0"/>
                        </a:rPr>
                        <a:t>$1k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Praesent quis dui sed velit euismod. </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7982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Gross Burn</a:t>
                      </a:r>
                    </a:p>
                  </a:txBody>
                  <a:tcPr marL="50800" marR="50800" marT="50800" marB="50800" anchor="b"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$100k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$60k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D90B00"/>
                          </a:solidFill>
                          <a:effectLst/>
                          <a:latin typeface="+mn-lt"/>
                          <a:ea typeface="ヒラギノ角ゴ ProN W3" charset="0"/>
                          <a:cs typeface="ヒラギノ角ゴ ProN W3" charset="0"/>
                          <a:sym typeface="Gill Sans" charset="0"/>
                        </a:rPr>
                        <a:t>$40k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Praesent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quis</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dui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sed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velit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euismod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7982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Net Burn</a:t>
                      </a:r>
                    </a:p>
                  </a:txBody>
                  <a:tcPr marL="50800" marR="50800" marT="50800" marB="50800" anchor="b"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$80k</a:t>
                      </a:r>
                      <a:endPar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$30k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smtClean="0">
                          <a:ln>
                            <a:noFill/>
                          </a:ln>
                          <a:solidFill>
                            <a:srgbClr val="D90B00"/>
                          </a:solidFill>
                          <a:effectLst/>
                          <a:latin typeface="+mn-lt"/>
                          <a:ea typeface="ヒラギノ角ゴ ProN W3" charset="0"/>
                          <a:cs typeface="ヒラギノ角ゴ ProN W3" charset="0"/>
                          <a:sym typeface="Gill Sans" charset="0"/>
                        </a:rPr>
                        <a:t>$50k</a:t>
                      </a:r>
                      <a:endParaRPr kumimoji="0" lang="en-US" sz="2100" b="0" i="0" u="none" strike="noStrike" cap="none" normalizeH="0" baseline="0" dirty="0">
                        <a:ln>
                          <a:noFill/>
                        </a:ln>
                        <a:solidFill>
                          <a:srgbClr val="D90B00"/>
                        </a:solidFill>
                        <a:effectLst/>
                        <a:latin typeface="+mn-lt"/>
                        <a:ea typeface="ヒラギノ角ゴ ProN W3" charset="0"/>
                        <a:cs typeface="ヒラギノ角ゴ ProN W3" charset="0"/>
                        <a:sym typeface="Gill Sans" charset="0"/>
                      </a:endParaRP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Praesent quis dui sed velit euismod. </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7982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Cash Balance</a:t>
                      </a:r>
                    </a:p>
                  </a:txBody>
                  <a:tcPr marL="50800" marR="50800" marT="50800" marB="50800" anchor="b"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$500k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$600k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D90B00"/>
                          </a:solidFill>
                          <a:effectLst/>
                          <a:latin typeface="+mn-lt"/>
                          <a:ea typeface="ヒラギノ角ゴ ProN W3" charset="0"/>
                          <a:cs typeface="ヒラギノ角ゴ ProN W3" charset="0"/>
                          <a:sym typeface="Gill Sans" charset="0"/>
                        </a:rPr>
                        <a:t>$100k</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Praesent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quis</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dui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sed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velit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euismod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7982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1" i="0" u="none" strike="noStrike" cap="none" normalizeH="0" baseline="0">
                          <a:ln>
                            <a:noFill/>
                          </a:ln>
                          <a:solidFill>
                            <a:srgbClr val="1A1A1A"/>
                          </a:solidFill>
                          <a:effectLst/>
                          <a:latin typeface="+mn-lt"/>
                          <a:ea typeface="ヒラギノ角ゴ ProN W3" charset="0"/>
                          <a:cs typeface="ヒラギノ角ゴ ProN W3" charset="0"/>
                          <a:sym typeface="Gill Sans" charset="0"/>
                        </a:rPr>
                        <a:t>Cash Out Date</a:t>
                      </a:r>
                    </a:p>
                  </a:txBody>
                  <a:tcPr marL="50800" marR="50800" marT="50800" marB="50800" anchor="b"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Jun </a:t>
                      </a:r>
                      <a:r>
                        <a:rPr kumimoji="0" lang="ja-JP" alt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a:t>
                      </a:r>
                      <a:r>
                        <a:rPr kumimoji="0" 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14</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Sep </a:t>
                      </a:r>
                      <a:r>
                        <a:rPr kumimoji="0" lang="ja-JP" alt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a:t>
                      </a:r>
                      <a:r>
                        <a:rPr kumimoji="0" lang="en-US" sz="2100" b="0" i="0" u="none" strike="noStrike" cap="none" normalizeH="0" baseline="0">
                          <a:ln>
                            <a:noFill/>
                          </a:ln>
                          <a:solidFill>
                            <a:srgbClr val="1A1A1A"/>
                          </a:solidFill>
                          <a:effectLst/>
                          <a:latin typeface="+mn-lt"/>
                          <a:ea typeface="ヒラギノ角ゴ ProN W3" charset="0"/>
                          <a:cs typeface="ヒラギノ角ゴ ProN W3" charset="0"/>
                          <a:sym typeface="Gill Sans" charset="0"/>
                        </a:rPr>
                        <a:t>14</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D90B00"/>
                          </a:solidFill>
                          <a:effectLst/>
                          <a:latin typeface="+mn-lt"/>
                          <a:ea typeface="ヒラギノ角ゴ ProN W3" charset="0"/>
                          <a:cs typeface="ヒラギノ角ゴ ProN W3" charset="0"/>
                          <a:sym typeface="Gill Sans" charset="0"/>
                        </a:rPr>
                        <a:t>3 months</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Praesent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quis</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dui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sed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velit</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r>
                        <a:rPr kumimoji="0" lang="en-US" sz="1800" b="0" i="0" u="none" strike="noStrike" cap="none" normalizeH="0" baseline="0" dirty="0" err="1">
                          <a:ln>
                            <a:noFill/>
                          </a:ln>
                          <a:solidFill>
                            <a:srgbClr val="1A1A1A"/>
                          </a:solidFill>
                          <a:effectLst/>
                          <a:latin typeface="+mn-lt"/>
                          <a:ea typeface="ヒラギノ角ゴ ProN W3" charset="0"/>
                          <a:cs typeface="ヒラギノ角ゴ ProN W3" charset="0"/>
                          <a:sym typeface="Gill Sans" charset="0"/>
                        </a:rPr>
                        <a:t>euismod</a:t>
                      </a:r>
                      <a:r>
                        <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 </a:t>
                      </a:r>
                    </a:p>
                  </a:txBody>
                  <a:tcPr marL="50800" marR="50800" marT="50800" marB="50800" anchor="b" horzOverflow="overflow">
                    <a:lnL cap="flat">
                      <a:noFill/>
                    </a:lnL>
                    <a:lnR cap="flat">
                      <a:noFill/>
                    </a:lnR>
                    <a:lnT w="12700" cap="flat" cmpd="sng" algn="ctr">
                      <a:solidFill>
                        <a:srgbClr val="A7AAAB"/>
                      </a:solidFill>
                      <a:prstDash val="solid"/>
                      <a:round/>
                      <a:headEnd type="none" w="med" len="med"/>
                      <a:tailEnd type="none" w="med" len="med"/>
                    </a:lnT>
                    <a:lnB cap="flat">
                      <a:noFill/>
                    </a:lnB>
                    <a:lnTlToBr>
                      <a:noFill/>
                    </a:lnTlToBr>
                    <a:lnBlToTr>
                      <a:noFill/>
                    </a:lnBlToTr>
                    <a:noFill/>
                  </a:tcPr>
                </a:tc>
              </a:tr>
            </a:tbl>
          </a:graphicData>
        </a:graphic>
      </p:graphicFrame>
      <p:sp>
        <p:nvSpPr>
          <p:cNvPr id="5" name="TextBox 4"/>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16</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dirty="0" smtClean="0"/>
              <a:t>ASKS</a:t>
            </a:r>
            <a:endParaRPr lang="en-US" dirty="0"/>
          </a:p>
        </p:txBody>
      </p:sp>
      <p:sp>
        <p:nvSpPr>
          <p:cNvPr id="3" name="TextBox 2"/>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17</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ln/>
        </p:spPr>
        <p:txBody>
          <a:bodyPr/>
          <a:lstStyle/>
          <a:p>
            <a:r>
              <a:rPr lang="en-US" dirty="0"/>
              <a:t>Asks</a:t>
            </a:r>
          </a:p>
        </p:txBody>
      </p:sp>
      <p:sp>
        <p:nvSpPr>
          <p:cNvPr id="37890" name="Rectangle 2"/>
          <p:cNvSpPr>
            <a:spLocks noGrp="1" noChangeArrowheads="1"/>
          </p:cNvSpPr>
          <p:nvPr>
            <p:ph idx="1"/>
          </p:nvPr>
        </p:nvSpPr>
        <p:spPr>
          <a:ln/>
        </p:spPr>
        <p:txBody>
          <a:bodyPr/>
          <a:lstStyle/>
          <a:p>
            <a:pPr marL="889000">
              <a:spcBef>
                <a:spcPts val="1200"/>
              </a:spcBef>
              <a:buSzPct val="111000"/>
            </a:pPr>
            <a:r>
              <a:rPr lang="en-US" dirty="0" smtClean="0"/>
              <a:t>Help </a:t>
            </a:r>
            <a:r>
              <a:rPr lang="en-US" dirty="0"/>
              <a:t>with recruiting</a:t>
            </a:r>
          </a:p>
          <a:p>
            <a:pPr marL="889000">
              <a:spcBef>
                <a:spcPts val="1200"/>
              </a:spcBef>
              <a:buSzPct val="111000"/>
            </a:pPr>
            <a:r>
              <a:rPr lang="en-US" dirty="0"/>
              <a:t>Intro to ..</a:t>
            </a:r>
            <a:r>
              <a:rPr lang="en-US" dirty="0" smtClean="0"/>
              <a:t>.</a:t>
            </a:r>
          </a:p>
          <a:p>
            <a:pPr marL="889000">
              <a:spcBef>
                <a:spcPts val="1200"/>
              </a:spcBef>
              <a:buSzPct val="111000"/>
            </a:pPr>
            <a:endParaRPr lang="en-US" dirty="0"/>
          </a:p>
          <a:p>
            <a:pPr marL="889000">
              <a:spcBef>
                <a:spcPts val="1200"/>
              </a:spcBef>
              <a:buSzPct val="111000"/>
            </a:pPr>
            <a:endParaRPr lang="en-US" dirty="0" smtClean="0"/>
          </a:p>
          <a:p>
            <a:pPr marL="889000">
              <a:spcBef>
                <a:spcPts val="1200"/>
              </a:spcBef>
              <a:buSzPct val="111000"/>
            </a:pPr>
            <a:endParaRPr lang="en-US" dirty="0"/>
          </a:p>
          <a:p>
            <a:pPr marL="889000">
              <a:spcBef>
                <a:spcPts val="1200"/>
              </a:spcBef>
              <a:buSzPct val="111000"/>
            </a:pPr>
            <a:endParaRPr lang="en-US" dirty="0" smtClean="0"/>
          </a:p>
          <a:p>
            <a:pPr marL="317500" indent="0">
              <a:spcBef>
                <a:spcPts val="1200"/>
              </a:spcBef>
              <a:buSzPct val="111000"/>
              <a:buNone/>
            </a:pPr>
            <a:endParaRPr lang="en-US" dirty="0"/>
          </a:p>
        </p:txBody>
      </p:sp>
      <p:sp>
        <p:nvSpPr>
          <p:cNvPr id="4" name="TextBox 3"/>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18</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dirty="0" smtClean="0"/>
              <a:t>APPENDIX</a:t>
            </a:r>
            <a:endParaRPr lang="en-US" dirty="0"/>
          </a:p>
        </p:txBody>
      </p:sp>
      <p:sp>
        <p:nvSpPr>
          <p:cNvPr id="3" name="TextBox 2"/>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19</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r>
              <a:rPr lang="en-US">
                <a:latin typeface="Calibri"/>
                <a:cs typeface="Calibri"/>
              </a:rPr>
              <a:t>Agenda</a:t>
            </a:r>
          </a:p>
        </p:txBody>
      </p:sp>
      <p:graphicFrame>
        <p:nvGraphicFramePr>
          <p:cNvPr id="14338" name="Group 2"/>
          <p:cNvGraphicFramePr>
            <a:graphicFrameLocks noGrp="1"/>
          </p:cNvGraphicFramePr>
          <p:nvPr>
            <p:extLst>
              <p:ext uri="{D42A27DB-BD31-4B8C-83A1-F6EECF244321}">
                <p14:modId xmlns:p14="http://schemas.microsoft.com/office/powerpoint/2010/main" val="4219681685"/>
              </p:ext>
            </p:extLst>
          </p:nvPr>
        </p:nvGraphicFramePr>
        <p:xfrm>
          <a:off x="1168400" y="2640013"/>
          <a:ext cx="10566400" cy="5695950"/>
        </p:xfrm>
        <a:graphic>
          <a:graphicData uri="http://schemas.openxmlformats.org/drawingml/2006/table">
            <a:tbl>
              <a:tblPr>
                <a:tableStyleId>{2D5ABB26-0587-4C30-8999-92F81FD0307C}</a:tableStyleId>
              </a:tblPr>
              <a:tblGrid>
                <a:gridCol w="571897"/>
                <a:gridCol w="7160793"/>
                <a:gridCol w="1585202"/>
                <a:gridCol w="1248508"/>
              </a:tblGrid>
              <a:tr h="9493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1</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Official Board Business</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9:00 AM</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i="1" u="none" strike="noStrike" cap="none" normalizeH="0" baseline="0" dirty="0" smtClean="0">
                          <a:ln>
                            <a:noFill/>
                          </a:ln>
                          <a:solidFill>
                            <a:srgbClr val="808080"/>
                          </a:solidFill>
                          <a:effectLst/>
                          <a:latin typeface="Calibri"/>
                          <a:cs typeface="Calibri"/>
                          <a:sym typeface="Gill Sans" charset="0"/>
                        </a:rPr>
                        <a:t>15 min</a:t>
                      </a:r>
                      <a:endParaRPr kumimoji="0" lang="en-US" sz="2400" b="0" i="1" u="none" strike="noStrike" cap="none" normalizeH="0" baseline="0" dirty="0">
                        <a:ln>
                          <a:noFill/>
                        </a:ln>
                        <a:solidFill>
                          <a:srgbClr val="808080"/>
                        </a:solidFill>
                        <a:effectLst/>
                        <a:latin typeface="Calibri"/>
                        <a:ea typeface="ヒラギノ角ゴ ProN W3" charset="0"/>
                        <a:cs typeface="Calibri"/>
                        <a:sym typeface="Gill Sans" charset="0"/>
                      </a:endParaRPr>
                    </a:p>
                  </a:txBody>
                  <a:tcPr marL="50800" marR="50800" marT="50800" marB="50800" anchor="ctr" horzOverflow="overflow">
                    <a:lnB w="12700" cap="flat" cmpd="sng" algn="ctr">
                      <a:solidFill>
                        <a:srgbClr val="000000">
                          <a:lumMod val="75000"/>
                          <a:lumOff val="25000"/>
                        </a:srgbClr>
                      </a:solidFill>
                      <a:prstDash val="solid"/>
                      <a:round/>
                      <a:headEnd type="none" w="med" len="med"/>
                      <a:tailEnd type="none" w="med" len="med"/>
                    </a:lnB>
                  </a:tcPr>
                </a:tc>
              </a:tr>
              <a:tr h="9493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2</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smtClean="0">
                          <a:ln>
                            <a:noFill/>
                          </a:ln>
                          <a:effectLst/>
                          <a:latin typeface="Calibri"/>
                          <a:cs typeface="Calibri"/>
                          <a:sym typeface="Gill Sans" charset="0"/>
                        </a:rPr>
                        <a:t>December Summary</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9:15 AM</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i="1" u="none" strike="noStrike" cap="none" normalizeH="0" baseline="0" dirty="0" smtClean="0">
                          <a:ln>
                            <a:noFill/>
                          </a:ln>
                          <a:solidFill>
                            <a:srgbClr val="808080"/>
                          </a:solidFill>
                          <a:effectLst/>
                          <a:latin typeface="Calibri"/>
                          <a:cs typeface="Calibri"/>
                          <a:sym typeface="Gill Sans" charset="0"/>
                        </a:rPr>
                        <a:t>30 min</a:t>
                      </a:r>
                      <a:endParaRPr kumimoji="0" lang="en-US" sz="2400" b="0" i="1" u="none" strike="noStrike" cap="none" normalizeH="0" baseline="0" dirty="0">
                        <a:ln>
                          <a:noFill/>
                        </a:ln>
                        <a:solidFill>
                          <a:srgbClr val="808080"/>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r>
              <a:tr h="9493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3</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smtClean="0">
                          <a:ln>
                            <a:noFill/>
                          </a:ln>
                          <a:effectLst/>
                          <a:latin typeface="Calibri"/>
                          <a:cs typeface="Calibri"/>
                          <a:sym typeface="Gill Sans" charset="0"/>
                        </a:rPr>
                        <a:t>Functional Updates </a:t>
                      </a:r>
                      <a:r>
                        <a:rPr kumimoji="0" lang="en-US" sz="2400" u="none" strike="noStrike" cap="none" normalizeH="0" baseline="0" dirty="0">
                          <a:ln>
                            <a:noFill/>
                          </a:ln>
                          <a:effectLst/>
                          <a:latin typeface="Calibri"/>
                          <a:cs typeface="Calibri"/>
                          <a:sym typeface="Gill Sans" charset="0"/>
                        </a:rPr>
                        <a:t>(Product,  Sales &amp; BD,  Team)</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9:45 AM</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i="1" u="none" strike="noStrike" cap="none" normalizeH="0" baseline="0" dirty="0" smtClean="0">
                          <a:ln>
                            <a:noFill/>
                          </a:ln>
                          <a:solidFill>
                            <a:srgbClr val="808080"/>
                          </a:solidFill>
                          <a:effectLst/>
                          <a:latin typeface="Calibri"/>
                          <a:cs typeface="Calibri"/>
                          <a:sym typeface="Gill Sans" charset="0"/>
                        </a:rPr>
                        <a:t>30 min</a:t>
                      </a:r>
                      <a:endParaRPr kumimoji="0" lang="en-US" sz="2400" b="0" i="1" u="none" strike="noStrike" cap="none" normalizeH="0" baseline="0" dirty="0">
                        <a:ln>
                          <a:noFill/>
                        </a:ln>
                        <a:solidFill>
                          <a:srgbClr val="808080"/>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r>
              <a:tr h="9493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Calibri"/>
                          <a:ea typeface="+mn-ea"/>
                          <a:cs typeface="Calibri"/>
                          <a:sym typeface="Gill Sans" charset="0"/>
                        </a:rPr>
                        <a:t>4</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Financials</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smtClean="0">
                          <a:ln>
                            <a:noFill/>
                          </a:ln>
                          <a:effectLst/>
                          <a:latin typeface="Calibri"/>
                          <a:cs typeface="Calibri"/>
                          <a:sym typeface="Gill Sans" charset="0"/>
                        </a:rPr>
                        <a:t>10:15 AM</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i="1" u="none" strike="noStrike" cap="none" normalizeH="0" baseline="0" dirty="0" smtClean="0">
                          <a:ln>
                            <a:noFill/>
                          </a:ln>
                          <a:solidFill>
                            <a:srgbClr val="808080"/>
                          </a:solidFill>
                          <a:effectLst/>
                          <a:latin typeface="Calibri"/>
                          <a:cs typeface="Calibri"/>
                          <a:sym typeface="Gill Sans" charset="0"/>
                        </a:rPr>
                        <a:t>15 min</a:t>
                      </a:r>
                      <a:endParaRPr kumimoji="0" lang="en-US" sz="2400" b="0" i="1" u="none" strike="noStrike" cap="none" normalizeH="0" baseline="0" dirty="0">
                        <a:ln>
                          <a:noFill/>
                        </a:ln>
                        <a:solidFill>
                          <a:srgbClr val="808080"/>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r>
              <a:tr h="9493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Calibri"/>
                          <a:ea typeface="+mn-ea"/>
                          <a:cs typeface="Calibri"/>
                          <a:sym typeface="Gill Sans" charset="0"/>
                        </a:rPr>
                        <a:t>5</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Strategic Discussions</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2400" u="none" strike="noStrike" cap="none" normalizeH="0" baseline="0" dirty="0" smtClean="0">
                          <a:ln>
                            <a:noFill/>
                          </a:ln>
                          <a:effectLst/>
                          <a:latin typeface="Calibri"/>
                          <a:cs typeface="Calibri"/>
                          <a:sym typeface="Gill Sans" charset="0"/>
                        </a:rPr>
                        <a:t>10:30 AM</a:t>
                      </a:r>
                      <a:endParaRPr kumimoji="0" lang="en-US" sz="2400" b="0" i="0" u="none" strike="noStrike" cap="none" normalizeH="0" baseline="0" dirty="0" smtClean="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i="1" u="none" strike="noStrike" cap="none" normalizeH="0" baseline="0" dirty="0">
                          <a:ln>
                            <a:noFill/>
                          </a:ln>
                          <a:solidFill>
                            <a:srgbClr val="808080"/>
                          </a:solidFill>
                          <a:effectLst/>
                          <a:latin typeface="Calibri"/>
                          <a:cs typeface="Calibri"/>
                          <a:sym typeface="Gill Sans" charset="0"/>
                        </a:rPr>
                        <a:t>1.5 hours</a:t>
                      </a:r>
                      <a:endParaRPr kumimoji="0" lang="en-US" sz="2400" b="0" i="1" u="none" strike="noStrike" cap="none" normalizeH="0" baseline="0" dirty="0">
                        <a:ln>
                          <a:noFill/>
                        </a:ln>
                        <a:solidFill>
                          <a:srgbClr val="808080"/>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solidFill>
                        <a:srgbClr val="000000">
                          <a:lumMod val="75000"/>
                          <a:lumOff val="25000"/>
                        </a:srgbClr>
                      </a:solidFill>
                      <a:prstDash val="solid"/>
                      <a:round/>
                      <a:headEnd type="none" w="med" len="med"/>
                      <a:tailEnd type="none" w="med" len="med"/>
                    </a:lnB>
                  </a:tcPr>
                </a:tc>
              </a:tr>
              <a:tr h="9493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6</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smtClean="0">
                          <a:ln>
                            <a:noFill/>
                          </a:ln>
                          <a:effectLst/>
                          <a:latin typeface="Calibri"/>
                          <a:cs typeface="Calibri"/>
                          <a:sym typeface="Gill Sans" charset="0"/>
                        </a:rPr>
                        <a:t>Close / Director’s Session</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u="none" strike="noStrike" cap="none" normalizeH="0" baseline="0" dirty="0">
                          <a:ln>
                            <a:noFill/>
                          </a:ln>
                          <a:effectLst/>
                          <a:latin typeface="Calibri"/>
                          <a:cs typeface="Calibri"/>
                          <a:sym typeface="Gill Sans" charset="0"/>
                        </a:rPr>
                        <a:t>12:00 PM</a:t>
                      </a: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T w="12700" cap="flat" cmpd="sng" algn="ctr">
                      <a:solidFill>
                        <a:srgbClr val="000000">
                          <a:lumMod val="75000"/>
                          <a:lumOff val="25000"/>
                        </a:srgbClr>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4" name="TextBox 3"/>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2</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dirty="0" smtClean="0"/>
              <a:t>Cash Waterfall</a:t>
            </a:r>
            <a:endParaRPr lang="en-US" dirty="0"/>
          </a:p>
        </p:txBody>
      </p:sp>
      <p:sp>
        <p:nvSpPr>
          <p:cNvPr id="43010" name="Rectangle 2"/>
          <p:cNvSpPr>
            <a:spLocks noGrp="1" noChangeArrowheads="1"/>
          </p:cNvSpPr>
          <p:nvPr>
            <p:ph type="body" idx="1"/>
          </p:nvPr>
        </p:nvSpPr>
        <p:spPr>
          <a:xfrm>
            <a:off x="1270000" y="6324600"/>
            <a:ext cx="10452100" cy="1752600"/>
          </a:xfrm>
          <a:ln/>
        </p:spPr>
        <p:txBody>
          <a:bodyPr/>
          <a:lstStyle/>
          <a:p>
            <a:pPr marL="266700" indent="0">
              <a:buNone/>
            </a:pPr>
            <a:r>
              <a:rPr lang="en-US" sz="2000" b="1" dirty="0"/>
              <a:t>Notes</a:t>
            </a:r>
            <a:endParaRPr lang="en-US" sz="2000" b="1" dirty="0">
              <a:ea typeface="ヒラギノ角ゴ ProN W6" charset="0"/>
              <a:cs typeface="ヒラギノ角ゴ ProN W6" charset="0"/>
            </a:endParaRPr>
          </a:p>
          <a:p>
            <a:pPr marL="841248" indent="-393192">
              <a:spcBef>
                <a:spcPts val="0"/>
              </a:spcBef>
              <a:spcAft>
                <a:spcPts val="0"/>
              </a:spcAft>
              <a:buSzPct val="111000"/>
            </a:pPr>
            <a:r>
              <a:rPr lang="en-US" sz="2000" dirty="0" err="1"/>
              <a:t>Vestibulum</a:t>
            </a:r>
            <a:r>
              <a:rPr lang="en-US" sz="2000" dirty="0"/>
              <a:t> </a:t>
            </a:r>
            <a:r>
              <a:rPr lang="en-US" sz="2000" dirty="0" err="1"/>
              <a:t>eget</a:t>
            </a:r>
            <a:r>
              <a:rPr lang="en-US" sz="2000" dirty="0"/>
              <a:t> </a:t>
            </a:r>
            <a:r>
              <a:rPr lang="en-US" sz="2000" dirty="0" err="1"/>
              <a:t>neque</a:t>
            </a:r>
            <a:r>
              <a:rPr lang="en-US" sz="2000" dirty="0"/>
              <a:t> </a:t>
            </a:r>
            <a:r>
              <a:rPr lang="en-US" sz="2000" dirty="0" err="1"/>
              <a:t>eu</a:t>
            </a:r>
            <a:r>
              <a:rPr lang="en-US" sz="2000" dirty="0"/>
              <a:t> </a:t>
            </a:r>
            <a:r>
              <a:rPr lang="en-US" sz="2000" dirty="0" err="1"/>
              <a:t>diam</a:t>
            </a:r>
            <a:r>
              <a:rPr lang="en-US" sz="2000" dirty="0"/>
              <a:t> </a:t>
            </a:r>
            <a:r>
              <a:rPr lang="en-US" sz="2000" dirty="0" err="1"/>
              <a:t>rutrum</a:t>
            </a:r>
            <a:r>
              <a:rPr lang="en-US" sz="2000" dirty="0"/>
              <a:t> </a:t>
            </a:r>
            <a:r>
              <a:rPr lang="en-US" sz="2000" dirty="0" err="1"/>
              <a:t>interdum</a:t>
            </a:r>
            <a:r>
              <a:rPr lang="en-US" sz="2000" dirty="0"/>
              <a:t>. </a:t>
            </a:r>
          </a:p>
          <a:p>
            <a:pPr marL="841248" indent="-393192">
              <a:spcBef>
                <a:spcPts val="0"/>
              </a:spcBef>
              <a:spcAft>
                <a:spcPts val="0"/>
              </a:spcAft>
              <a:buSzPct val="111000"/>
            </a:pPr>
            <a:r>
              <a:rPr lang="en-US" sz="2000" dirty="0" err="1"/>
              <a:t>Vestibulum</a:t>
            </a:r>
            <a:r>
              <a:rPr lang="en-US" sz="2000" dirty="0"/>
              <a:t> </a:t>
            </a:r>
            <a:r>
              <a:rPr lang="en-US" sz="2000" dirty="0" err="1"/>
              <a:t>eget</a:t>
            </a:r>
            <a:r>
              <a:rPr lang="en-US" sz="2000" dirty="0"/>
              <a:t> </a:t>
            </a:r>
            <a:r>
              <a:rPr lang="en-US" sz="2000" dirty="0" err="1"/>
              <a:t>neque</a:t>
            </a:r>
            <a:r>
              <a:rPr lang="en-US" sz="2000" dirty="0"/>
              <a:t> </a:t>
            </a:r>
            <a:r>
              <a:rPr lang="en-US" sz="2000" dirty="0" err="1"/>
              <a:t>eu</a:t>
            </a:r>
            <a:r>
              <a:rPr lang="en-US" sz="2000" dirty="0"/>
              <a:t> </a:t>
            </a:r>
            <a:r>
              <a:rPr lang="en-US" sz="2000" dirty="0" err="1"/>
              <a:t>diam</a:t>
            </a:r>
            <a:r>
              <a:rPr lang="en-US" sz="2000" dirty="0"/>
              <a:t> </a:t>
            </a:r>
            <a:r>
              <a:rPr lang="en-US" sz="2000" dirty="0" err="1"/>
              <a:t>rutrum</a:t>
            </a:r>
            <a:r>
              <a:rPr lang="en-US" sz="2000" dirty="0"/>
              <a:t> </a:t>
            </a:r>
            <a:r>
              <a:rPr lang="en-US" sz="2000" dirty="0" err="1"/>
              <a:t>interdum</a:t>
            </a:r>
            <a:r>
              <a:rPr lang="en-US" sz="2000" dirty="0"/>
              <a:t>. </a:t>
            </a:r>
            <a:endParaRPr lang="en-US" sz="2000" dirty="0" smtClean="0"/>
          </a:p>
          <a:p>
            <a:pPr marL="841248" indent="-393192">
              <a:spcBef>
                <a:spcPts val="0"/>
              </a:spcBef>
              <a:spcAft>
                <a:spcPts val="0"/>
              </a:spcAft>
              <a:buSzPct val="111000"/>
            </a:pPr>
            <a:endParaRPr lang="en-US" sz="2000" dirty="0"/>
          </a:p>
          <a:p>
            <a:pPr marL="448056" indent="0">
              <a:spcBef>
                <a:spcPts val="0"/>
              </a:spcBef>
              <a:spcAft>
                <a:spcPts val="0"/>
              </a:spcAft>
              <a:buSzPct val="111000"/>
              <a:buNone/>
            </a:pPr>
            <a:endParaRPr lang="en-US" sz="2000" dirty="0"/>
          </a:p>
        </p:txBody>
      </p:sp>
      <p:pic>
        <p:nvPicPr>
          <p:cNvPr id="4301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616200"/>
            <a:ext cx="9677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731958796"/>
              </p:ext>
            </p:extLst>
          </p:nvPr>
        </p:nvGraphicFramePr>
        <p:xfrm>
          <a:off x="1401763" y="2838450"/>
          <a:ext cx="9753600" cy="3265488"/>
        </p:xfrm>
        <a:graphic>
          <a:graphicData uri="http://schemas.openxmlformats.org/presentationml/2006/ole">
            <mc:AlternateContent xmlns:mc="http://schemas.openxmlformats.org/markup-compatibility/2006">
              <mc:Choice xmlns:v="urn:schemas-microsoft-com:vml" Requires="v">
                <p:oleObj spid="_x0000_s50224" name="Worksheet" r:id="rId6" imgW="10121900" imgH="3289300" progId="Excel.Sheet.12">
                  <p:embed/>
                </p:oleObj>
              </mc:Choice>
              <mc:Fallback>
                <p:oleObj name="Worksheet" r:id="rId6" imgW="10121900" imgH="3289300" progId="Excel.Sheet.12">
                  <p:embed/>
                  <p:pic>
                    <p:nvPicPr>
                      <p:cNvPr id="0" name=""/>
                      <p:cNvPicPr/>
                      <p:nvPr/>
                    </p:nvPicPr>
                    <p:blipFill>
                      <a:blip r:embed="rId7"/>
                      <a:stretch>
                        <a:fillRect/>
                      </a:stretch>
                    </p:blipFill>
                    <p:spPr>
                      <a:xfrm>
                        <a:off x="1401763" y="2838450"/>
                        <a:ext cx="9753600" cy="3265488"/>
                      </a:xfrm>
                      <a:prstGeom prst="rect">
                        <a:avLst/>
                      </a:prstGeom>
                      <a:noFill/>
                    </p:spPr>
                  </p:pic>
                </p:oleObj>
              </mc:Fallback>
            </mc:AlternateContent>
          </a:graphicData>
        </a:graphic>
      </p:graphicFrame>
      <p:sp>
        <p:nvSpPr>
          <p:cNvPr id="6" name="TextBox 5"/>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20</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3462594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dirty="0" smtClean="0"/>
              <a:t>Revenue Waterfall</a:t>
            </a:r>
            <a:endParaRPr lang="en-US" dirty="0"/>
          </a:p>
        </p:txBody>
      </p:sp>
      <p:sp>
        <p:nvSpPr>
          <p:cNvPr id="43010" name="Rectangle 2"/>
          <p:cNvSpPr>
            <a:spLocks noGrp="1" noChangeArrowheads="1"/>
          </p:cNvSpPr>
          <p:nvPr>
            <p:ph type="body" idx="1"/>
          </p:nvPr>
        </p:nvSpPr>
        <p:spPr>
          <a:xfrm>
            <a:off x="1270000" y="6324600"/>
            <a:ext cx="10452100" cy="1752600"/>
          </a:xfrm>
          <a:ln/>
        </p:spPr>
        <p:txBody>
          <a:bodyPr/>
          <a:lstStyle/>
          <a:p>
            <a:pPr marL="266700" indent="0">
              <a:buNone/>
            </a:pPr>
            <a:r>
              <a:rPr lang="en-US" sz="2000" b="1" dirty="0"/>
              <a:t>Notes</a:t>
            </a:r>
            <a:endParaRPr lang="en-US" sz="2000" b="1" dirty="0">
              <a:ea typeface="ヒラギノ角ゴ ProN W6" charset="0"/>
              <a:cs typeface="ヒラギノ角ゴ ProN W6" charset="0"/>
            </a:endParaRPr>
          </a:p>
          <a:p>
            <a:pPr marL="841248" indent="-393192">
              <a:spcBef>
                <a:spcPts val="0"/>
              </a:spcBef>
              <a:spcAft>
                <a:spcPts val="0"/>
              </a:spcAft>
              <a:buSzPct val="111000"/>
            </a:pPr>
            <a:r>
              <a:rPr lang="en-US" sz="2000" dirty="0" err="1"/>
              <a:t>Vestibulum</a:t>
            </a:r>
            <a:r>
              <a:rPr lang="en-US" sz="2000" dirty="0"/>
              <a:t> </a:t>
            </a:r>
            <a:r>
              <a:rPr lang="en-US" sz="2000" dirty="0" err="1"/>
              <a:t>eget</a:t>
            </a:r>
            <a:r>
              <a:rPr lang="en-US" sz="2000" dirty="0"/>
              <a:t> </a:t>
            </a:r>
            <a:r>
              <a:rPr lang="en-US" sz="2000" dirty="0" err="1"/>
              <a:t>neque</a:t>
            </a:r>
            <a:r>
              <a:rPr lang="en-US" sz="2000" dirty="0"/>
              <a:t> </a:t>
            </a:r>
            <a:r>
              <a:rPr lang="en-US" sz="2000" dirty="0" err="1"/>
              <a:t>eu</a:t>
            </a:r>
            <a:r>
              <a:rPr lang="en-US" sz="2000" dirty="0"/>
              <a:t> </a:t>
            </a:r>
            <a:r>
              <a:rPr lang="en-US" sz="2000" dirty="0" err="1"/>
              <a:t>diam</a:t>
            </a:r>
            <a:r>
              <a:rPr lang="en-US" sz="2000" dirty="0"/>
              <a:t> </a:t>
            </a:r>
            <a:r>
              <a:rPr lang="en-US" sz="2000" dirty="0" err="1"/>
              <a:t>rutrum</a:t>
            </a:r>
            <a:r>
              <a:rPr lang="en-US" sz="2000" dirty="0"/>
              <a:t> </a:t>
            </a:r>
            <a:r>
              <a:rPr lang="en-US" sz="2000" dirty="0" err="1"/>
              <a:t>interdum</a:t>
            </a:r>
            <a:r>
              <a:rPr lang="en-US" sz="2000" dirty="0"/>
              <a:t>. </a:t>
            </a:r>
          </a:p>
          <a:p>
            <a:pPr marL="841248" indent="-393192">
              <a:spcBef>
                <a:spcPts val="0"/>
              </a:spcBef>
              <a:spcAft>
                <a:spcPts val="0"/>
              </a:spcAft>
              <a:buSzPct val="111000"/>
            </a:pPr>
            <a:r>
              <a:rPr lang="en-US" sz="2000" dirty="0" err="1"/>
              <a:t>Vestibulum</a:t>
            </a:r>
            <a:r>
              <a:rPr lang="en-US" sz="2000" dirty="0"/>
              <a:t> </a:t>
            </a:r>
            <a:r>
              <a:rPr lang="en-US" sz="2000" dirty="0" err="1"/>
              <a:t>eget</a:t>
            </a:r>
            <a:r>
              <a:rPr lang="en-US" sz="2000" dirty="0"/>
              <a:t> </a:t>
            </a:r>
            <a:r>
              <a:rPr lang="en-US" sz="2000" dirty="0" err="1"/>
              <a:t>neque</a:t>
            </a:r>
            <a:r>
              <a:rPr lang="en-US" sz="2000" dirty="0"/>
              <a:t> </a:t>
            </a:r>
            <a:r>
              <a:rPr lang="en-US" sz="2000" dirty="0" err="1"/>
              <a:t>eu</a:t>
            </a:r>
            <a:r>
              <a:rPr lang="en-US" sz="2000" dirty="0"/>
              <a:t> </a:t>
            </a:r>
            <a:r>
              <a:rPr lang="en-US" sz="2000" dirty="0" err="1"/>
              <a:t>diam</a:t>
            </a:r>
            <a:r>
              <a:rPr lang="en-US" sz="2000" dirty="0"/>
              <a:t> </a:t>
            </a:r>
            <a:r>
              <a:rPr lang="en-US" sz="2000" dirty="0" err="1"/>
              <a:t>rutrum</a:t>
            </a:r>
            <a:r>
              <a:rPr lang="en-US" sz="2000" dirty="0"/>
              <a:t> </a:t>
            </a:r>
            <a:r>
              <a:rPr lang="en-US" sz="2000" dirty="0" err="1"/>
              <a:t>interdum</a:t>
            </a:r>
            <a:r>
              <a:rPr lang="en-US" sz="2000" dirty="0"/>
              <a:t>. </a:t>
            </a:r>
            <a:endParaRPr lang="en-US" sz="2000" dirty="0" smtClean="0"/>
          </a:p>
          <a:p>
            <a:pPr marL="841248" indent="-393192">
              <a:spcBef>
                <a:spcPts val="0"/>
              </a:spcBef>
              <a:spcAft>
                <a:spcPts val="0"/>
              </a:spcAft>
              <a:buSzPct val="111000"/>
            </a:pPr>
            <a:endParaRPr lang="en-US" sz="2000" dirty="0"/>
          </a:p>
          <a:p>
            <a:pPr marL="448056" indent="0">
              <a:spcBef>
                <a:spcPts val="0"/>
              </a:spcBef>
              <a:spcAft>
                <a:spcPts val="0"/>
              </a:spcAft>
              <a:buSzPct val="111000"/>
              <a:buNone/>
            </a:pPr>
            <a:endParaRPr lang="en-US" sz="2000" dirty="0"/>
          </a:p>
        </p:txBody>
      </p:sp>
      <p:pic>
        <p:nvPicPr>
          <p:cNvPr id="4301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616200"/>
            <a:ext cx="9677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4228830965"/>
              </p:ext>
            </p:extLst>
          </p:nvPr>
        </p:nvGraphicFramePr>
        <p:xfrm>
          <a:off x="1420813" y="2590800"/>
          <a:ext cx="10229230" cy="3582988"/>
        </p:xfrm>
        <a:graphic>
          <a:graphicData uri="http://schemas.openxmlformats.org/presentationml/2006/ole">
            <mc:AlternateContent xmlns:mc="http://schemas.openxmlformats.org/markup-compatibility/2006">
              <mc:Choice xmlns:v="urn:schemas-microsoft-com:vml" Requires="v">
                <p:oleObj spid="_x0000_s45274" name="Worksheet" r:id="rId6" imgW="10083800" imgH="3429000" progId="Excel.Sheet.12">
                  <p:embed/>
                </p:oleObj>
              </mc:Choice>
              <mc:Fallback>
                <p:oleObj name="Worksheet" r:id="rId6" imgW="10083800" imgH="3429000" progId="Excel.Sheet.12">
                  <p:embed/>
                  <p:pic>
                    <p:nvPicPr>
                      <p:cNvPr id="0" name=""/>
                      <p:cNvPicPr/>
                      <p:nvPr/>
                    </p:nvPicPr>
                    <p:blipFill>
                      <a:blip r:embed="rId7"/>
                      <a:stretch>
                        <a:fillRect/>
                      </a:stretch>
                    </p:blipFill>
                    <p:spPr>
                      <a:xfrm>
                        <a:off x="1420813" y="2590800"/>
                        <a:ext cx="10229230" cy="3582988"/>
                      </a:xfrm>
                      <a:prstGeom prst="rect">
                        <a:avLst/>
                      </a:prstGeom>
                      <a:noFill/>
                    </p:spPr>
                  </p:pic>
                </p:oleObj>
              </mc:Fallback>
            </mc:AlternateContent>
          </a:graphicData>
        </a:graphic>
      </p:graphicFrame>
      <p:sp>
        <p:nvSpPr>
          <p:cNvPr id="6" name="TextBox 5"/>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21</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852483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dirty="0" smtClean="0"/>
              <a:t>Op Ex Waterfall</a:t>
            </a:r>
            <a:endParaRPr lang="en-US" dirty="0"/>
          </a:p>
        </p:txBody>
      </p:sp>
      <p:sp>
        <p:nvSpPr>
          <p:cNvPr id="43010" name="Rectangle 2"/>
          <p:cNvSpPr>
            <a:spLocks noGrp="1" noChangeArrowheads="1"/>
          </p:cNvSpPr>
          <p:nvPr>
            <p:ph type="body" idx="1"/>
          </p:nvPr>
        </p:nvSpPr>
        <p:spPr>
          <a:xfrm>
            <a:off x="1270000" y="6781800"/>
            <a:ext cx="10452100" cy="1752600"/>
          </a:xfrm>
          <a:ln/>
        </p:spPr>
        <p:txBody>
          <a:bodyPr/>
          <a:lstStyle/>
          <a:p>
            <a:pPr marL="266700" indent="0">
              <a:buNone/>
            </a:pPr>
            <a:r>
              <a:rPr lang="en-US" sz="2000" b="1" dirty="0"/>
              <a:t>Notes</a:t>
            </a:r>
            <a:endParaRPr lang="en-US" sz="2000" b="1" dirty="0">
              <a:ea typeface="ヒラギノ角ゴ ProN W6" charset="0"/>
              <a:cs typeface="ヒラギノ角ゴ ProN W6" charset="0"/>
            </a:endParaRPr>
          </a:p>
          <a:p>
            <a:pPr marL="841248" indent="-393192">
              <a:spcBef>
                <a:spcPts val="0"/>
              </a:spcBef>
              <a:spcAft>
                <a:spcPts val="0"/>
              </a:spcAft>
              <a:buSzPct val="111000"/>
            </a:pPr>
            <a:r>
              <a:rPr lang="en-US" sz="2000" dirty="0" err="1"/>
              <a:t>Vestibulum</a:t>
            </a:r>
            <a:r>
              <a:rPr lang="en-US" sz="2000" dirty="0"/>
              <a:t> </a:t>
            </a:r>
            <a:r>
              <a:rPr lang="en-US" sz="2000" dirty="0" err="1"/>
              <a:t>eget</a:t>
            </a:r>
            <a:r>
              <a:rPr lang="en-US" sz="2000" dirty="0"/>
              <a:t> </a:t>
            </a:r>
            <a:r>
              <a:rPr lang="en-US" sz="2000" dirty="0" err="1"/>
              <a:t>neque</a:t>
            </a:r>
            <a:r>
              <a:rPr lang="en-US" sz="2000" dirty="0"/>
              <a:t> </a:t>
            </a:r>
            <a:r>
              <a:rPr lang="en-US" sz="2000" dirty="0" err="1"/>
              <a:t>eu</a:t>
            </a:r>
            <a:r>
              <a:rPr lang="en-US" sz="2000" dirty="0"/>
              <a:t> </a:t>
            </a:r>
            <a:r>
              <a:rPr lang="en-US" sz="2000" dirty="0" err="1"/>
              <a:t>diam</a:t>
            </a:r>
            <a:r>
              <a:rPr lang="en-US" sz="2000" dirty="0"/>
              <a:t> </a:t>
            </a:r>
            <a:r>
              <a:rPr lang="en-US" sz="2000" dirty="0" err="1"/>
              <a:t>rutrum</a:t>
            </a:r>
            <a:r>
              <a:rPr lang="en-US" sz="2000" dirty="0"/>
              <a:t> </a:t>
            </a:r>
            <a:r>
              <a:rPr lang="en-US" sz="2000" dirty="0" err="1"/>
              <a:t>interdum</a:t>
            </a:r>
            <a:r>
              <a:rPr lang="en-US" sz="2000" dirty="0"/>
              <a:t>. </a:t>
            </a:r>
          </a:p>
          <a:p>
            <a:pPr marL="841248" indent="-393192">
              <a:spcBef>
                <a:spcPts val="0"/>
              </a:spcBef>
              <a:spcAft>
                <a:spcPts val="0"/>
              </a:spcAft>
              <a:buSzPct val="111000"/>
            </a:pPr>
            <a:r>
              <a:rPr lang="en-US" sz="2000" dirty="0" err="1"/>
              <a:t>Vestibulum</a:t>
            </a:r>
            <a:r>
              <a:rPr lang="en-US" sz="2000" dirty="0"/>
              <a:t> </a:t>
            </a:r>
            <a:r>
              <a:rPr lang="en-US" sz="2000" dirty="0" err="1"/>
              <a:t>eget</a:t>
            </a:r>
            <a:r>
              <a:rPr lang="en-US" sz="2000" dirty="0"/>
              <a:t> </a:t>
            </a:r>
            <a:r>
              <a:rPr lang="en-US" sz="2000" dirty="0" err="1"/>
              <a:t>neque</a:t>
            </a:r>
            <a:r>
              <a:rPr lang="en-US" sz="2000" dirty="0"/>
              <a:t> </a:t>
            </a:r>
            <a:r>
              <a:rPr lang="en-US" sz="2000" dirty="0" err="1"/>
              <a:t>eu</a:t>
            </a:r>
            <a:r>
              <a:rPr lang="en-US" sz="2000" dirty="0"/>
              <a:t> </a:t>
            </a:r>
            <a:r>
              <a:rPr lang="en-US" sz="2000" dirty="0" err="1"/>
              <a:t>diam</a:t>
            </a:r>
            <a:r>
              <a:rPr lang="en-US" sz="2000" dirty="0"/>
              <a:t> </a:t>
            </a:r>
            <a:r>
              <a:rPr lang="en-US" sz="2000" dirty="0" err="1"/>
              <a:t>rutrum</a:t>
            </a:r>
            <a:r>
              <a:rPr lang="en-US" sz="2000" dirty="0"/>
              <a:t> </a:t>
            </a:r>
            <a:r>
              <a:rPr lang="en-US" sz="2000" dirty="0" err="1"/>
              <a:t>interdum</a:t>
            </a:r>
            <a:r>
              <a:rPr lang="en-US" sz="2000" dirty="0"/>
              <a:t>. </a:t>
            </a:r>
            <a:endParaRPr lang="en-US" sz="2000" dirty="0" smtClean="0"/>
          </a:p>
          <a:p>
            <a:pPr marL="841248" indent="-393192">
              <a:spcBef>
                <a:spcPts val="0"/>
              </a:spcBef>
              <a:spcAft>
                <a:spcPts val="0"/>
              </a:spcAft>
              <a:buSzPct val="111000"/>
            </a:pPr>
            <a:endParaRPr lang="en-US" sz="2000" dirty="0"/>
          </a:p>
          <a:p>
            <a:pPr marL="841248" indent="-393192">
              <a:spcBef>
                <a:spcPts val="0"/>
              </a:spcBef>
              <a:spcAft>
                <a:spcPts val="0"/>
              </a:spcAft>
              <a:buSzPct val="111000"/>
            </a:pPr>
            <a:endParaRPr lang="en-US" sz="2000" dirty="0" smtClean="0"/>
          </a:p>
          <a:p>
            <a:pPr marL="448056" indent="0">
              <a:spcBef>
                <a:spcPts val="0"/>
              </a:spcBef>
              <a:spcAft>
                <a:spcPts val="0"/>
              </a:spcAft>
              <a:buSzPct val="111000"/>
              <a:buNone/>
            </a:pPr>
            <a:endParaRPr lang="en-US" sz="2000" dirty="0" smtClean="0"/>
          </a:p>
          <a:p>
            <a:pPr marL="841248" indent="-393192">
              <a:spcBef>
                <a:spcPts val="0"/>
              </a:spcBef>
              <a:spcAft>
                <a:spcPts val="0"/>
              </a:spcAft>
              <a:buSzPct val="111000"/>
            </a:pPr>
            <a:endParaRPr lang="en-US" sz="2000" dirty="0"/>
          </a:p>
          <a:p>
            <a:pPr marL="448056" indent="0">
              <a:spcBef>
                <a:spcPts val="0"/>
              </a:spcBef>
              <a:spcAft>
                <a:spcPts val="0"/>
              </a:spcAft>
              <a:buSzPct val="111000"/>
              <a:buNone/>
            </a:pPr>
            <a:endParaRPr lang="en-US" sz="2000" dirty="0"/>
          </a:p>
        </p:txBody>
      </p:sp>
      <p:pic>
        <p:nvPicPr>
          <p:cNvPr id="4301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616200"/>
            <a:ext cx="9677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836505610"/>
              </p:ext>
            </p:extLst>
          </p:nvPr>
        </p:nvGraphicFramePr>
        <p:xfrm>
          <a:off x="1257300" y="2768600"/>
          <a:ext cx="9955213" cy="3403600"/>
        </p:xfrm>
        <a:graphic>
          <a:graphicData uri="http://schemas.openxmlformats.org/presentationml/2006/ole">
            <mc:AlternateContent xmlns:mc="http://schemas.openxmlformats.org/markup-compatibility/2006">
              <mc:Choice xmlns:v="urn:schemas-microsoft-com:vml" Requires="v">
                <p:oleObj spid="_x0000_s49365" name="Worksheet" r:id="rId6" imgW="10185400" imgH="3429000" progId="Excel.Sheet.12">
                  <p:embed/>
                </p:oleObj>
              </mc:Choice>
              <mc:Fallback>
                <p:oleObj name="Worksheet" r:id="rId6" imgW="10185400" imgH="3429000" progId="Excel.Sheet.12">
                  <p:embed/>
                  <p:pic>
                    <p:nvPicPr>
                      <p:cNvPr id="0" name=""/>
                      <p:cNvPicPr/>
                      <p:nvPr/>
                    </p:nvPicPr>
                    <p:blipFill>
                      <a:blip r:embed="rId7"/>
                      <a:stretch>
                        <a:fillRect/>
                      </a:stretch>
                    </p:blipFill>
                    <p:spPr>
                      <a:xfrm>
                        <a:off x="1257300" y="2768600"/>
                        <a:ext cx="9955213" cy="3403600"/>
                      </a:xfrm>
                      <a:prstGeom prst="rect">
                        <a:avLst/>
                      </a:prstGeom>
                      <a:noFill/>
                    </p:spPr>
                  </p:pic>
                </p:oleObj>
              </mc:Fallback>
            </mc:AlternateContent>
          </a:graphicData>
        </a:graphic>
      </p:graphicFrame>
      <p:sp>
        <p:nvSpPr>
          <p:cNvPr id="6" name="TextBox 5"/>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22</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996255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Funnel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228433"/>
              </p:ext>
            </p:extLst>
          </p:nvPr>
        </p:nvGraphicFramePr>
        <p:xfrm>
          <a:off x="2159000" y="3298812"/>
          <a:ext cx="34290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Group 4"/>
          <p:cNvGraphicFramePr>
            <a:graphicFrameLocks noGrp="1"/>
          </p:cNvGraphicFramePr>
          <p:nvPr>
            <p:extLst>
              <p:ext uri="{D42A27DB-BD31-4B8C-83A1-F6EECF244321}">
                <p14:modId xmlns:p14="http://schemas.microsoft.com/office/powerpoint/2010/main" val="2283151229"/>
              </p:ext>
            </p:extLst>
          </p:nvPr>
        </p:nvGraphicFramePr>
        <p:xfrm>
          <a:off x="2159000" y="2667001"/>
          <a:ext cx="10591800" cy="511162"/>
        </p:xfrm>
        <a:graphic>
          <a:graphicData uri="http://schemas.openxmlformats.org/drawingml/2006/table">
            <a:tbl>
              <a:tblPr/>
              <a:tblGrid>
                <a:gridCol w="3530598"/>
                <a:gridCol w="3530598"/>
                <a:gridCol w="3530604"/>
              </a:tblGrid>
              <a:tr h="51116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300" b="1" i="0" u="none" strike="noStrike" cap="none" normalizeH="0" baseline="0" dirty="0" smtClean="0">
                          <a:ln>
                            <a:noFill/>
                          </a:ln>
                          <a:solidFill>
                            <a:srgbClr val="FFFFFF"/>
                          </a:solidFill>
                          <a:effectLst/>
                          <a:latin typeface="+mn-lt"/>
                          <a:ea typeface="ヒラギノ角ゴ ProN W3" charset="0"/>
                          <a:cs typeface="ヒラギノ角ゴ ProN W3" charset="0"/>
                          <a:sym typeface="Gill Sans" charset="0"/>
                        </a:rPr>
                        <a:t>Actual</a:t>
                      </a:r>
                      <a:endParaRPr kumimoji="0" lang="en-US" sz="13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endParaRPr>
                    </a:p>
                  </a:txBody>
                  <a:tcPr marL="46763" marR="46763" marT="46763" marB="46763"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300" b="1" i="0" u="none" strike="noStrike" cap="none" normalizeH="0" baseline="0" dirty="0" smtClean="0">
                          <a:ln>
                            <a:noFill/>
                          </a:ln>
                          <a:solidFill>
                            <a:srgbClr val="FFFFFF"/>
                          </a:solidFill>
                          <a:effectLst/>
                          <a:latin typeface="+mn-lt"/>
                          <a:ea typeface="ヒラギノ角ゴ ProN W3" charset="0"/>
                          <a:cs typeface="ヒラギノ角ゴ ProN W3" charset="0"/>
                          <a:sym typeface="Gill Sans" charset="0"/>
                        </a:rPr>
                        <a:t>Target</a:t>
                      </a:r>
                      <a:endParaRPr kumimoji="0" lang="en-US" sz="13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endParaRPr>
                    </a:p>
                  </a:txBody>
                  <a:tcPr marL="46763" marR="46763" marT="46763" marB="46763"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300" b="1" i="0" u="none" strike="noStrike" cap="none" normalizeH="0" baseline="0" dirty="0" smtClean="0">
                          <a:ln>
                            <a:noFill/>
                          </a:ln>
                          <a:solidFill>
                            <a:srgbClr val="FFFFFF"/>
                          </a:solidFill>
                          <a:effectLst/>
                          <a:latin typeface="+mn-lt"/>
                          <a:ea typeface="ヒラギノ角ゴ ProN W3" charset="0"/>
                          <a:cs typeface="ヒラギノ角ゴ ProN W3" charset="0"/>
                          <a:sym typeface="Gill Sans" charset="0"/>
                        </a:rPr>
                        <a:t>Notes</a:t>
                      </a:r>
                      <a:endParaRPr kumimoji="0" lang="en-US" sz="13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endParaRPr>
                    </a:p>
                  </a:txBody>
                  <a:tcPr marL="46763" marR="46763" marT="46763" marB="46763"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91369729"/>
              </p:ext>
            </p:extLst>
          </p:nvPr>
        </p:nvGraphicFramePr>
        <p:xfrm>
          <a:off x="101600" y="3298812"/>
          <a:ext cx="2463800" cy="3581401"/>
        </p:xfrm>
        <a:graphic>
          <a:graphicData uri="http://schemas.openxmlformats.org/drawingml/2006/table">
            <a:tbl>
              <a:tblPr firstRow="1" bandRow="1">
                <a:tableStyleId>{2D5ABB26-0587-4C30-8999-92F81FD0307C}</a:tableStyleId>
              </a:tblPr>
              <a:tblGrid>
                <a:gridCol w="2463800"/>
              </a:tblGrid>
              <a:tr h="76744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1" u="none" strike="noStrike" cap="none" normalizeH="0" baseline="0" dirty="0" smtClean="0">
                          <a:ln>
                            <a:noFill/>
                          </a:ln>
                          <a:effectLst/>
                          <a:sym typeface="Gill Sans" charset="0"/>
                        </a:rPr>
                        <a:t>Visitors</a:t>
                      </a:r>
                      <a:endParaRPr kumimoji="0" lang="en-US" sz="18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r>
              <a:tr h="9379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1" u="none" strike="noStrike" cap="none" normalizeH="0" baseline="0" dirty="0" smtClean="0">
                          <a:ln>
                            <a:noFill/>
                          </a:ln>
                          <a:effectLst/>
                          <a:sym typeface="Gill Sans" charset="0"/>
                        </a:rPr>
                        <a:t>View Product Page</a:t>
                      </a:r>
                      <a:endParaRPr kumimoji="0" lang="en-US" sz="18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r>
              <a:tr h="9379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1" u="none" strike="noStrike" cap="none" normalizeH="0" baseline="0" dirty="0" smtClean="0">
                          <a:ln>
                            <a:noFill/>
                          </a:ln>
                          <a:effectLst/>
                          <a:sym typeface="Gill Sans" charset="0"/>
                        </a:rPr>
                        <a:t>Add To Cart</a:t>
                      </a:r>
                      <a:endParaRPr kumimoji="0" lang="en-US" sz="18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r>
              <a:tr h="93798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1" u="none" strike="noStrike" cap="none" normalizeH="0" baseline="0" dirty="0" smtClean="0">
                          <a:ln>
                            <a:noFill/>
                          </a:ln>
                          <a:effectLst/>
                          <a:sym typeface="Gill Sans" charset="0"/>
                        </a:rPr>
                        <a:t>Purchase</a:t>
                      </a:r>
                      <a:endParaRPr kumimoji="0" lang="en-US" sz="1800" b="1" i="0" u="none" strike="noStrike" cap="none" normalizeH="0" baseline="0" dirty="0">
                        <a:ln>
                          <a:noFill/>
                        </a:ln>
                        <a:solidFill>
                          <a:srgbClr val="1A1A1A"/>
                        </a:solidFill>
                        <a:effectLst/>
                        <a:latin typeface="+mn-lt"/>
                        <a:ea typeface="ヒラギノ角ゴ ProN W3" charset="0"/>
                        <a:cs typeface="Gill Sans"/>
                        <a:sym typeface="Gill Sans" charset="0"/>
                      </a:endParaRPr>
                    </a:p>
                  </a:txBody>
                  <a:tcPr marL="50800" marR="50800" marT="50800" marB="50800" anchor="ctr" horzOverflow="overflow"/>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41430532"/>
              </p:ext>
            </p:extLst>
          </p:nvPr>
        </p:nvGraphicFramePr>
        <p:xfrm>
          <a:off x="5892800" y="3403584"/>
          <a:ext cx="6858000" cy="3581401"/>
        </p:xfrm>
        <a:graphic>
          <a:graphicData uri="http://schemas.openxmlformats.org/drawingml/2006/table">
            <a:tbl>
              <a:tblPr firstRow="1" bandRow="1">
                <a:tableStyleId>{2D5ABB26-0587-4C30-8999-92F81FD0307C}</a:tableStyleId>
              </a:tblPr>
              <a:tblGrid>
                <a:gridCol w="3352800"/>
                <a:gridCol w="3505200"/>
              </a:tblGrid>
              <a:tr h="76744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35,000</a:t>
                      </a:r>
                      <a:endPar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Increase </a:t>
                      </a:r>
                      <a:r>
                        <a:rPr kumimoji="0" lang="en-US" sz="1800" b="0" i="0" u="none" strike="noStrike" cap="none" normalizeH="0" baseline="0" dirty="0" err="1" smtClean="0">
                          <a:ln>
                            <a:noFill/>
                          </a:ln>
                          <a:solidFill>
                            <a:srgbClr val="1A1A1A"/>
                          </a:solidFill>
                          <a:effectLst/>
                          <a:latin typeface="+mn-lt"/>
                          <a:ea typeface="ヒラギノ角ゴ ProN W3" charset="0"/>
                          <a:cs typeface="ヒラギノ角ゴ ProN W3" charset="0"/>
                          <a:sym typeface="Gill Sans" charset="0"/>
                        </a:rPr>
                        <a:t>Adwords</a:t>
                      </a:r>
                      <a:r>
                        <a:rPr kumimoji="0" lang="en-US" sz="18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 spend</a:t>
                      </a:r>
                      <a:endPar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r>
              <a:tr h="93798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25%</a:t>
                      </a:r>
                      <a:endPar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A/B testing HP and other lead-in pages</a:t>
                      </a:r>
                      <a:endPar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r>
              <a:tr h="93798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15%</a:t>
                      </a:r>
                      <a:endPar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Implement AJAX</a:t>
                      </a:r>
                      <a:endParaRPr kumimoji="0" lang="en-US" sz="18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tc>
              </a:tr>
              <a:tr h="93798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Gill Sans"/>
                          <a:sym typeface="Gill Sans" charset="0"/>
                        </a:rPr>
                        <a:t>6%</a:t>
                      </a:r>
                      <a:endParaRPr kumimoji="0" lang="en-US" sz="1800" b="0" i="0" u="none" strike="noStrike" cap="none" normalizeH="0" baseline="0" dirty="0">
                        <a:ln>
                          <a:noFill/>
                        </a:ln>
                        <a:solidFill>
                          <a:srgbClr val="1A1A1A"/>
                        </a:solidFill>
                        <a:effectLst/>
                        <a:latin typeface="+mn-lt"/>
                        <a:ea typeface="ヒラギノ角ゴ ProN W3" charset="0"/>
                        <a:cs typeface="Gill Sans"/>
                        <a:sym typeface="Gill Sans"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rgbClr val="1A1A1A"/>
                          </a:solidFill>
                          <a:effectLst/>
                          <a:latin typeface="+mn-lt"/>
                          <a:ea typeface="ヒラギノ角ゴ ProN W3" charset="0"/>
                          <a:cs typeface="Gill Sans"/>
                          <a:sym typeface="Gill Sans" charset="0"/>
                        </a:rPr>
                        <a:t>Enable purchasing without registration </a:t>
                      </a:r>
                      <a:endParaRPr kumimoji="0" lang="en-US" sz="1800" b="0" i="0" u="none" strike="noStrike" cap="none" normalizeH="0" baseline="0" dirty="0">
                        <a:ln>
                          <a:noFill/>
                        </a:ln>
                        <a:solidFill>
                          <a:srgbClr val="1A1A1A"/>
                        </a:solidFill>
                        <a:effectLst/>
                        <a:latin typeface="+mn-lt"/>
                        <a:ea typeface="ヒラギノ角ゴ ProN W3" charset="0"/>
                        <a:cs typeface="Gill Sans"/>
                        <a:sym typeface="Gill Sans" charset="0"/>
                      </a:endParaRPr>
                    </a:p>
                  </a:txBody>
                  <a:tcPr marL="50800" marR="50800" marT="50800" marB="50800" anchor="ctr" horzOverflow="overflow"/>
                </a:tc>
              </a:tr>
            </a:tbl>
          </a:graphicData>
        </a:graphic>
      </p:graphicFrame>
      <p:sp>
        <p:nvSpPr>
          <p:cNvPr id="8" name="TextBox 7"/>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23</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3326957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Funnel</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590800"/>
            <a:ext cx="1173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 name="Group 4"/>
          <p:cNvGraphicFramePr>
            <a:graphicFrameLocks noGrp="1"/>
          </p:cNvGraphicFramePr>
          <p:nvPr>
            <p:extLst>
              <p:ext uri="{D42A27DB-BD31-4B8C-83A1-F6EECF244321}">
                <p14:modId xmlns:p14="http://schemas.microsoft.com/office/powerpoint/2010/main" val="456804874"/>
              </p:ext>
            </p:extLst>
          </p:nvPr>
        </p:nvGraphicFramePr>
        <p:xfrm>
          <a:off x="863601" y="2743200"/>
          <a:ext cx="11356849" cy="5645353"/>
        </p:xfrm>
        <a:graphic>
          <a:graphicData uri="http://schemas.openxmlformats.org/drawingml/2006/table">
            <a:tbl>
              <a:tblPr/>
              <a:tblGrid>
                <a:gridCol w="1292099"/>
                <a:gridCol w="2012950"/>
                <a:gridCol w="2012950"/>
                <a:gridCol w="2012950"/>
                <a:gridCol w="2012950"/>
                <a:gridCol w="2012950"/>
              </a:tblGrid>
              <a:tr h="52273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600" b="0" i="0" u="none" strike="noStrike" cap="none" normalizeH="0" baseline="0" dirty="0">
                        <a:ln>
                          <a:noFill/>
                        </a:ln>
                        <a:solidFill>
                          <a:srgbClr val="515151"/>
                        </a:solidFill>
                        <a:effectLst/>
                        <a:latin typeface="+mn-lt"/>
                        <a:ea typeface="ヒラギノ角ゴ ProN W3" charset="0"/>
                        <a:cs typeface="ヒラギノ角ゴ ProN W3" charset="0"/>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1" i="0" u="none" strike="noStrike" cap="none" normalizeH="0" baseline="0" dirty="0" err="1" smtClean="0">
                          <a:ln>
                            <a:noFill/>
                          </a:ln>
                          <a:solidFill>
                            <a:schemeClr val="bg1"/>
                          </a:solidFill>
                          <a:effectLst/>
                          <a:latin typeface="+mn-lt"/>
                          <a:ea typeface="ヒラギノ角ゴ ProN W3" charset="0"/>
                          <a:cs typeface="ヒラギノ角ゴ ProN W3" charset="0"/>
                          <a:sym typeface="Gill Sans" charset="0"/>
                        </a:rPr>
                        <a:t>Adwords</a:t>
                      </a:r>
                      <a:r>
                        <a:rPr kumimoji="0" lang="en-US" sz="1600" b="1" i="0" u="none" strike="noStrike" cap="none" normalizeH="0" baseline="0" dirty="0" smtClean="0">
                          <a:ln>
                            <a:noFill/>
                          </a:ln>
                          <a:solidFill>
                            <a:schemeClr val="bg1"/>
                          </a:solidFill>
                          <a:effectLst/>
                          <a:latin typeface="+mn-lt"/>
                          <a:ea typeface="ヒラギノ角ゴ ProN W3" charset="0"/>
                          <a:cs typeface="ヒラギノ角ゴ ProN W3" charset="0"/>
                          <a:sym typeface="Gill Sans" charset="0"/>
                        </a:rPr>
                        <a:t>, </a:t>
                      </a:r>
                      <a:r>
                        <a:rPr kumimoji="0" lang="en-US" sz="1600" b="1" i="0" u="none" strike="noStrike" cap="none" normalizeH="0" baseline="0" dirty="0" err="1" smtClean="0">
                          <a:ln>
                            <a:noFill/>
                          </a:ln>
                          <a:solidFill>
                            <a:schemeClr val="bg1"/>
                          </a:solidFill>
                          <a:effectLst/>
                          <a:latin typeface="+mn-lt"/>
                          <a:ea typeface="ヒラギノ角ゴ ProN W3" charset="0"/>
                          <a:cs typeface="ヒラギノ角ゴ ProN W3" charset="0"/>
                          <a:sym typeface="Gill Sans" charset="0"/>
                        </a:rPr>
                        <a:t>Misc</a:t>
                      </a:r>
                      <a:r>
                        <a:rPr kumimoji="0" lang="en-US" sz="1600" b="1" i="0" u="none" strike="noStrike" cap="none" normalizeH="0" baseline="0" dirty="0" smtClean="0">
                          <a:ln>
                            <a:noFill/>
                          </a:ln>
                          <a:solidFill>
                            <a:schemeClr val="bg1"/>
                          </a:solidFill>
                          <a:effectLst/>
                          <a:latin typeface="+mn-lt"/>
                          <a:ea typeface="ヒラギノ角ゴ ProN W3" charset="0"/>
                          <a:cs typeface="ヒラギノ角ゴ ProN W3" charset="0"/>
                          <a:sym typeface="Gill Sans" charset="0"/>
                        </a:rPr>
                        <a:t> CPC</a:t>
                      </a:r>
                      <a:endParaRPr kumimoji="0" lang="en-US" sz="1600" b="1" i="0" u="none" strike="noStrike" cap="none" normalizeH="0" baseline="0" dirty="0">
                        <a:ln>
                          <a:noFill/>
                        </a:ln>
                        <a:solidFill>
                          <a:schemeClr val="bg1"/>
                        </a:solidFill>
                        <a:effectLst/>
                        <a:latin typeface="+mn-lt"/>
                        <a:ea typeface="ヒラギノ角ゴ ProN W3" charset="0"/>
                        <a:cs typeface="ヒラギノ角ゴ ProN W3" charset="0"/>
                        <a:sym typeface="Gill Sans" charset="0"/>
                      </a:endParaRPr>
                    </a:p>
                  </a:txBody>
                  <a:tcPr marL="40837" marR="40837" marT="40837" marB="40837"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1" i="0" u="none" strike="noStrike" cap="none" normalizeH="0" baseline="0" dirty="0" smtClean="0">
                          <a:ln>
                            <a:noFill/>
                          </a:ln>
                          <a:solidFill>
                            <a:schemeClr val="bg1"/>
                          </a:solidFill>
                          <a:effectLst/>
                          <a:latin typeface="+mn-lt"/>
                          <a:ea typeface="ヒラギノ角ゴ ProN W3" charset="0"/>
                          <a:cs typeface="ヒラギノ角ゴ ProN W3" charset="0"/>
                          <a:sym typeface="Gill Sans" charset="0"/>
                        </a:rPr>
                        <a:t>Direct Emails, PR</a:t>
                      </a:r>
                      <a:endParaRPr kumimoji="0" lang="en-US" sz="1600" b="1" i="0" u="none" strike="noStrike" cap="none" normalizeH="0" baseline="0" dirty="0">
                        <a:ln>
                          <a:noFill/>
                        </a:ln>
                        <a:solidFill>
                          <a:schemeClr val="bg1"/>
                        </a:solidFill>
                        <a:effectLst/>
                        <a:latin typeface="+mn-lt"/>
                        <a:ea typeface="ヒラギノ角ゴ ProN W3" charset="0"/>
                        <a:cs typeface="ヒラギノ角ゴ ProN W3" charset="0"/>
                        <a:sym typeface="Gill Sans" charset="0"/>
                      </a:endParaRPr>
                    </a:p>
                  </a:txBody>
                  <a:tcPr marL="40837" marR="40837" marT="40837" marB="40837"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1" i="0" u="none" strike="noStrike" cap="none" normalizeH="0" baseline="0" dirty="0" err="1" smtClean="0">
                          <a:ln>
                            <a:noFill/>
                          </a:ln>
                          <a:solidFill>
                            <a:schemeClr val="bg1"/>
                          </a:solidFill>
                          <a:effectLst/>
                          <a:latin typeface="+mn-lt"/>
                          <a:ea typeface="ヒラギノ角ゴ ProN W3" charset="0"/>
                          <a:cs typeface="ヒラギノ角ゴ ProN W3" charset="0"/>
                          <a:sym typeface="Gill Sans" charset="0"/>
                        </a:rPr>
                        <a:t>Meetups</a:t>
                      </a:r>
                      <a:r>
                        <a:rPr kumimoji="0" lang="en-US" sz="1600" b="1" i="0" u="none" strike="noStrike" cap="none" normalizeH="0" baseline="0" dirty="0" smtClean="0">
                          <a:ln>
                            <a:noFill/>
                          </a:ln>
                          <a:solidFill>
                            <a:schemeClr val="bg1"/>
                          </a:solidFill>
                          <a:effectLst/>
                          <a:latin typeface="+mn-lt"/>
                          <a:ea typeface="ヒラギノ角ゴ ProN W3" charset="0"/>
                          <a:cs typeface="ヒラギノ角ゴ ProN W3" charset="0"/>
                          <a:sym typeface="Gill Sans" charset="0"/>
                        </a:rPr>
                        <a:t>, Conferences</a:t>
                      </a:r>
                      <a:endParaRPr kumimoji="0" lang="en-US" sz="1600" b="1" i="0" u="none" strike="noStrike" cap="none" normalizeH="0" baseline="0" dirty="0">
                        <a:ln>
                          <a:noFill/>
                        </a:ln>
                        <a:solidFill>
                          <a:schemeClr val="bg1"/>
                        </a:solidFill>
                        <a:effectLst/>
                        <a:latin typeface="+mn-lt"/>
                        <a:ea typeface="ヒラギノ角ゴ ProN W3" charset="0"/>
                        <a:cs typeface="ヒラギノ角ゴ ProN W3" charset="0"/>
                        <a:sym typeface="Gill Sans" charset="0"/>
                      </a:endParaRPr>
                    </a:p>
                  </a:txBody>
                  <a:tcPr marL="40837" marR="40837" marT="40837" marB="40837"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1" i="0" u="none" strike="noStrike" cap="none" normalizeH="0" baseline="0" dirty="0" smtClean="0">
                          <a:ln>
                            <a:noFill/>
                          </a:ln>
                          <a:solidFill>
                            <a:schemeClr val="bg1"/>
                          </a:solidFill>
                          <a:effectLst/>
                          <a:latin typeface="+mn-lt"/>
                          <a:ea typeface="ヒラギノ角ゴ ProN W3" charset="0"/>
                          <a:cs typeface="ヒラギノ角ゴ ProN W3" charset="0"/>
                          <a:sym typeface="Gill Sans" charset="0"/>
                        </a:rPr>
                        <a:t>FB / Twitter</a:t>
                      </a:r>
                      <a:endParaRPr kumimoji="0" lang="en-US" sz="1600" b="1" i="0" u="none" strike="noStrike" cap="none" normalizeH="0" baseline="0" dirty="0">
                        <a:ln>
                          <a:noFill/>
                        </a:ln>
                        <a:solidFill>
                          <a:schemeClr val="bg1"/>
                        </a:solidFill>
                        <a:effectLst/>
                        <a:latin typeface="+mn-lt"/>
                        <a:ea typeface="ヒラギノ角ゴ ProN W3" charset="0"/>
                        <a:cs typeface="ヒラギノ角ゴ ProN W3" charset="0"/>
                        <a:sym typeface="Gill Sans" charset="0"/>
                      </a:endParaRPr>
                    </a:p>
                  </a:txBody>
                  <a:tcPr marL="40837" marR="40837" marT="40837" marB="40837"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1" i="0" u="none" strike="noStrike" cap="none" normalizeH="0" baseline="0" dirty="0" smtClean="0">
                          <a:ln>
                            <a:noFill/>
                          </a:ln>
                          <a:solidFill>
                            <a:srgbClr val="FFFFFF"/>
                          </a:solidFill>
                          <a:effectLst/>
                          <a:latin typeface="+mn-lt"/>
                          <a:ea typeface="ヒラギノ角ゴ ProN W3" charset="0"/>
                          <a:cs typeface="ヒラギノ角ゴ ProN W3" charset="0"/>
                          <a:sym typeface="Gill Sans" charset="0"/>
                        </a:rPr>
                        <a:t>TOTALS</a:t>
                      </a:r>
                      <a:endParaRPr kumimoji="0" lang="en-US" sz="1600" b="1" i="0" u="none" strike="noStrike" cap="none" normalizeH="0" baseline="0" dirty="0">
                        <a:ln>
                          <a:noFill/>
                        </a:ln>
                        <a:solidFill>
                          <a:srgbClr val="FFFFFF"/>
                        </a:solidFill>
                        <a:effectLst/>
                        <a:latin typeface="+mn-lt"/>
                        <a:ea typeface="ヒラギノ角ゴ ProN W3" charset="0"/>
                        <a:cs typeface="ヒラギノ角ゴ ProN W3" charset="0"/>
                        <a:sym typeface="Gill Sans" charset="0"/>
                      </a:endParaRPr>
                    </a:p>
                  </a:txBody>
                  <a:tcPr marL="40837" marR="40837" marT="40837" marB="40837"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Costs</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dirty="0">
                          <a:solidFill>
                            <a:srgbClr val="1A1A1A"/>
                          </a:solidFill>
                          <a:effectLst/>
                          <a:latin typeface="+mn-lt"/>
                        </a:rPr>
                        <a:t> $90,000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$50,000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$3,000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$40,000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 $183,000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Leads</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dirty="0">
                          <a:solidFill>
                            <a:srgbClr val="1A1A1A"/>
                          </a:solidFill>
                          <a:effectLst/>
                          <a:latin typeface="+mn-lt"/>
                        </a:rPr>
                        <a:t>16,000</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10,000</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100</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solidFill>
                            <a:srgbClr val="1A1A1A"/>
                          </a:solidFill>
                          <a:effectLst/>
                          <a:latin typeface="+mn-lt"/>
                        </a:rPr>
                        <a:t>3,300</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 29,400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Gill Sans"/>
                          <a:sym typeface="Gill Sans" charset="0"/>
                        </a:rPr>
                        <a:t>Closed Deals (conversions)</a:t>
                      </a:r>
                      <a:endParaRPr kumimoji="0" lang="en-US" sz="1600" b="0" i="0" u="none" strike="noStrike" cap="none" normalizeH="0" baseline="0" dirty="0">
                        <a:ln>
                          <a:noFill/>
                        </a:ln>
                        <a:solidFill>
                          <a:srgbClr val="1A1A1A"/>
                        </a:solidFill>
                        <a:effectLst/>
                        <a:latin typeface="+mn-lt"/>
                        <a:ea typeface="ヒラギノ角ゴ ProN W3" charset="0"/>
                        <a:cs typeface="Gill Sans"/>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dirty="0">
                          <a:solidFill>
                            <a:srgbClr val="1A1A1A"/>
                          </a:solidFill>
                          <a:effectLst/>
                          <a:latin typeface="+mn-lt"/>
                        </a:rPr>
                        <a:t>2,000</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800</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55</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89</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 2,944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Gill Sans"/>
                          <a:sym typeface="Gill Sans" charset="0"/>
                        </a:rPr>
                        <a:t>CPL</a:t>
                      </a:r>
                      <a:endParaRPr kumimoji="0" lang="en-US" sz="1600" b="0" i="0" u="none" strike="noStrike" cap="none" normalizeH="0" baseline="0" dirty="0">
                        <a:ln>
                          <a:noFill/>
                        </a:ln>
                        <a:solidFill>
                          <a:srgbClr val="1A1A1A"/>
                        </a:solidFill>
                        <a:effectLst/>
                        <a:latin typeface="+mn-lt"/>
                        <a:ea typeface="ヒラギノ角ゴ ProN W3" charset="0"/>
                        <a:cs typeface="Gill Sans"/>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a:solidFill>
                            <a:srgbClr val="1A1A1A"/>
                          </a:solidFill>
                          <a:effectLst/>
                          <a:latin typeface="+mn-lt"/>
                        </a:rPr>
                        <a:t> $6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$5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$30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$12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chemeClr val="bg1"/>
                          </a:solidFill>
                          <a:effectLst/>
                          <a:latin typeface="+mn-lt"/>
                        </a:rPr>
                        <a:t> $6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Gill Sans"/>
                          <a:sym typeface="Gill Sans" charset="0"/>
                        </a:rPr>
                        <a:t>CAC</a:t>
                      </a:r>
                      <a:endParaRPr kumimoji="0" lang="en-US" sz="1600" b="0" i="0" u="none" strike="noStrike" cap="none" normalizeH="0" baseline="0" dirty="0">
                        <a:ln>
                          <a:noFill/>
                        </a:ln>
                        <a:solidFill>
                          <a:srgbClr val="1A1A1A"/>
                        </a:solidFill>
                        <a:effectLst/>
                        <a:latin typeface="+mn-lt"/>
                        <a:ea typeface="ヒラギノ角ゴ ProN W3" charset="0"/>
                        <a:cs typeface="Gill Sans"/>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a:solidFill>
                            <a:srgbClr val="1A1A1A"/>
                          </a:solidFill>
                          <a:effectLst/>
                          <a:latin typeface="+mn-lt"/>
                        </a:rPr>
                        <a:t> $45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solidFill>
                            <a:srgbClr val="1A1A1A"/>
                          </a:solidFill>
                          <a:effectLst/>
                          <a:latin typeface="+mn-lt"/>
                        </a:rPr>
                        <a:t> $63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$55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$449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chemeClr val="bg1"/>
                          </a:solidFill>
                          <a:effectLst/>
                          <a:latin typeface="+mn-lt"/>
                        </a:rPr>
                        <a:t> $62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MRR</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dirty="0">
                          <a:solidFill>
                            <a:srgbClr val="1A1A1A"/>
                          </a:solidFill>
                          <a:effectLst/>
                          <a:latin typeface="+mn-lt"/>
                        </a:rPr>
                        <a:t> $60,000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solidFill>
                            <a:srgbClr val="1A1A1A"/>
                          </a:solidFill>
                          <a:effectLst/>
                          <a:latin typeface="+mn-lt"/>
                        </a:rPr>
                        <a:t> $4,400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$300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$9,000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 $73,700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61708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Rev / Customer</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dirty="0">
                          <a:solidFill>
                            <a:srgbClr val="1A1A1A"/>
                          </a:solidFill>
                          <a:effectLst/>
                          <a:latin typeface="+mn-lt"/>
                        </a:rPr>
                        <a:t> $30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solidFill>
                            <a:srgbClr val="1A1A1A"/>
                          </a:solidFill>
                          <a:effectLst/>
                          <a:latin typeface="+mn-lt"/>
                        </a:rPr>
                        <a:t> $6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solidFill>
                            <a:srgbClr val="1A1A1A"/>
                          </a:solidFill>
                          <a:effectLst/>
                          <a:latin typeface="+mn-lt"/>
                        </a:rPr>
                        <a:t> $5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$101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chemeClr val="bg1"/>
                          </a:solidFill>
                          <a:effectLst/>
                          <a:latin typeface="+mn-lt"/>
                        </a:rPr>
                        <a:t> $25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LTV (12 </a:t>
                      </a:r>
                      <a:r>
                        <a:rPr kumimoji="0" lang="en-US" sz="1600" b="0" i="0" u="none" strike="noStrike" cap="none" normalizeH="0" baseline="0" dirty="0" err="1" smtClean="0">
                          <a:ln>
                            <a:noFill/>
                          </a:ln>
                          <a:solidFill>
                            <a:srgbClr val="1A1A1A"/>
                          </a:solidFill>
                          <a:effectLst/>
                          <a:latin typeface="+mn-lt"/>
                          <a:ea typeface="ヒラギノ角ゴ ProN W3" charset="0"/>
                          <a:cs typeface="ヒラギノ角ゴ ProN W3" charset="0"/>
                          <a:sym typeface="Gill Sans" charset="0"/>
                        </a:rPr>
                        <a:t>mths</a:t>
                      </a: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dirty="0">
                          <a:solidFill>
                            <a:srgbClr val="1A1A1A"/>
                          </a:solidFill>
                          <a:effectLst/>
                          <a:latin typeface="+mn-lt"/>
                        </a:rPr>
                        <a:t> $360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solidFill>
                            <a:srgbClr val="1A1A1A"/>
                          </a:solidFill>
                          <a:effectLst/>
                          <a:latin typeface="+mn-lt"/>
                        </a:rPr>
                        <a:t> $66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solidFill>
                            <a:srgbClr val="1A1A1A"/>
                          </a:solidFill>
                          <a:effectLst/>
                          <a:latin typeface="+mn-lt"/>
                        </a:rPr>
                        <a:t> $65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$1,213 </a:t>
                      </a: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chemeClr val="bg1"/>
                          </a:solidFill>
                          <a:effectLst/>
                          <a:latin typeface="+mn-lt"/>
                        </a:rPr>
                        <a:t> $300 </a:t>
                      </a: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r h="56231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LTV / CAC</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40837" marR="40837" marT="40837" marB="40837"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fontAlgn="ctr"/>
                      <a:r>
                        <a:rPr lang="en-US" sz="1600" b="0" i="0" u="none" strike="noStrike" dirty="0">
                          <a:solidFill>
                            <a:srgbClr val="1A1A1A"/>
                          </a:solidFill>
                          <a:effectLst/>
                          <a:latin typeface="+mn-lt"/>
                        </a:rPr>
                        <a:t> </a:t>
                      </a:r>
                      <a:r>
                        <a:rPr lang="en-US" sz="1600" b="0" i="0" u="none" strike="noStrike" dirty="0" smtClean="0">
                          <a:solidFill>
                            <a:srgbClr val="1A1A1A"/>
                          </a:solidFill>
                          <a:effectLst/>
                          <a:latin typeface="+mn-lt"/>
                        </a:rPr>
                        <a:t>8.0x </a:t>
                      </a:r>
                      <a:endParaRPr lang="en-US" sz="1600" b="0" i="0" u="none" strike="noStrike" dirty="0">
                        <a:solidFill>
                          <a:srgbClr val="1A1A1A"/>
                        </a:solidFill>
                        <a:effectLst/>
                        <a:latin typeface="+mn-lt"/>
                      </a:endParaRP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a:t>
                      </a:r>
                      <a:r>
                        <a:rPr lang="en-US" sz="1600" b="0" i="0" u="none" strike="noStrike" dirty="0" smtClean="0">
                          <a:solidFill>
                            <a:srgbClr val="1A1A1A"/>
                          </a:solidFill>
                          <a:effectLst/>
                          <a:latin typeface="+mn-lt"/>
                        </a:rPr>
                        <a:t>1.1x </a:t>
                      </a:r>
                      <a:endParaRPr lang="en-US" sz="1600" b="0" i="0" u="none" strike="noStrike" dirty="0">
                        <a:solidFill>
                          <a:srgbClr val="1A1A1A"/>
                        </a:solidFill>
                        <a:effectLst/>
                        <a:latin typeface="+mn-lt"/>
                      </a:endParaRP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a:t>
                      </a:r>
                      <a:r>
                        <a:rPr lang="en-US" sz="1600" b="0" i="0" u="none" strike="noStrike" dirty="0" smtClean="0">
                          <a:solidFill>
                            <a:srgbClr val="1A1A1A"/>
                          </a:solidFill>
                          <a:effectLst/>
                          <a:latin typeface="+mn-lt"/>
                        </a:rPr>
                        <a:t>1.2x </a:t>
                      </a:r>
                      <a:endParaRPr lang="en-US" sz="1600" b="0" i="0" u="none" strike="noStrike" dirty="0">
                        <a:solidFill>
                          <a:srgbClr val="1A1A1A"/>
                        </a:solidFill>
                        <a:effectLst/>
                        <a:latin typeface="+mn-lt"/>
                      </a:endParaRP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rgbClr val="1A1A1A"/>
                          </a:solidFill>
                          <a:effectLst/>
                          <a:latin typeface="+mn-lt"/>
                        </a:rPr>
                        <a:t> </a:t>
                      </a:r>
                      <a:r>
                        <a:rPr lang="en-US" sz="1600" b="0" i="0" u="none" strike="noStrike" dirty="0" smtClean="0">
                          <a:solidFill>
                            <a:srgbClr val="1A1A1A"/>
                          </a:solidFill>
                          <a:effectLst/>
                          <a:latin typeface="+mn-lt"/>
                        </a:rPr>
                        <a:t>2.7x </a:t>
                      </a:r>
                      <a:endParaRPr lang="en-US" sz="1600" b="0" i="0" u="none" strike="noStrike" dirty="0">
                        <a:solidFill>
                          <a:srgbClr val="1A1A1A"/>
                        </a:solidFill>
                        <a:effectLst/>
                        <a:latin typeface="+mn-lt"/>
                      </a:endParaRPr>
                    </a:p>
                  </a:txBody>
                  <a:tcPr marL="10209" marR="10209" marT="10209"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solidFill>
                            <a:schemeClr val="bg1"/>
                          </a:solidFill>
                          <a:effectLst/>
                          <a:latin typeface="+mn-lt"/>
                        </a:rPr>
                        <a:t> </a:t>
                      </a:r>
                      <a:r>
                        <a:rPr lang="en-US" sz="1600" b="0" i="0" u="none" strike="noStrike" dirty="0" smtClean="0">
                          <a:solidFill>
                            <a:schemeClr val="bg1"/>
                          </a:solidFill>
                          <a:effectLst/>
                          <a:latin typeface="+mn-lt"/>
                        </a:rPr>
                        <a:t>4.8x </a:t>
                      </a:r>
                      <a:endParaRPr lang="en-US" sz="1600" b="0" i="0" u="none" strike="noStrike" dirty="0">
                        <a:solidFill>
                          <a:schemeClr val="bg1"/>
                        </a:solidFill>
                        <a:effectLst/>
                        <a:latin typeface="+mn-lt"/>
                      </a:endParaRPr>
                    </a:p>
                  </a:txBody>
                  <a:tcPr marL="12530" marR="12530" marT="12530" marB="0" anchor="ctr">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F0000"/>
                    </a:solidFill>
                  </a:tcPr>
                </a:tc>
              </a:tr>
            </a:tbl>
          </a:graphicData>
        </a:graphic>
      </p:graphicFrame>
      <p:sp>
        <p:nvSpPr>
          <p:cNvPr id="6" name="TextBox 5"/>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24</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3641193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r>
              <a:rPr lang="en-US" dirty="0" smtClean="0">
                <a:latin typeface="Calibri"/>
                <a:cs typeface="Calibri"/>
              </a:rPr>
              <a:t>OFFICIAL BOARD BUSINESS</a:t>
            </a:r>
            <a:endParaRPr lang="en-US" dirty="0">
              <a:latin typeface="Calibri"/>
              <a:cs typeface="Calibri"/>
            </a:endParaRPr>
          </a:p>
        </p:txBody>
      </p:sp>
      <p:sp>
        <p:nvSpPr>
          <p:cNvPr id="4" name="TextBox 3"/>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3</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ln/>
        </p:spPr>
        <p:txBody>
          <a:bodyPr/>
          <a:lstStyle/>
          <a:p>
            <a:r>
              <a:rPr lang="en-US" dirty="0">
                <a:latin typeface="Calibri"/>
                <a:cs typeface="Calibri"/>
              </a:rPr>
              <a:t>Official Board Business</a:t>
            </a:r>
          </a:p>
        </p:txBody>
      </p:sp>
      <p:sp>
        <p:nvSpPr>
          <p:cNvPr id="18434" name="Rectangle 2"/>
          <p:cNvSpPr>
            <a:spLocks noGrp="1" noChangeArrowheads="1"/>
          </p:cNvSpPr>
          <p:nvPr>
            <p:ph type="body" idx="1"/>
          </p:nvPr>
        </p:nvSpPr>
        <p:spPr>
          <a:xfrm>
            <a:off x="1270000" y="2743200"/>
            <a:ext cx="3784600" cy="5715000"/>
          </a:xfrm>
          <a:ln/>
        </p:spPr>
        <p:txBody>
          <a:bodyPr/>
          <a:lstStyle/>
          <a:p>
            <a:pPr marL="811213">
              <a:spcBef>
                <a:spcPts val="1800"/>
              </a:spcBef>
              <a:buSzPct val="111000"/>
            </a:pPr>
            <a:r>
              <a:rPr lang="en-US" sz="2800" dirty="0">
                <a:latin typeface="Calibri"/>
                <a:cs typeface="Calibri"/>
              </a:rPr>
              <a:t>Approval of previous minutes (NYC: Dec 1st, 2012)</a:t>
            </a:r>
          </a:p>
          <a:p>
            <a:pPr marL="811213">
              <a:spcBef>
                <a:spcPts val="1800"/>
              </a:spcBef>
              <a:buSzPct val="111000"/>
            </a:pPr>
            <a:r>
              <a:rPr lang="en-US" sz="2800" dirty="0">
                <a:latin typeface="Calibri"/>
                <a:cs typeface="Calibri"/>
              </a:rPr>
              <a:t>Review and approve new employee stock grants</a:t>
            </a:r>
          </a:p>
          <a:p>
            <a:pPr marL="811213">
              <a:spcBef>
                <a:spcPts val="1800"/>
              </a:spcBef>
              <a:buSzPct val="111000"/>
            </a:pPr>
            <a:r>
              <a:rPr lang="en-US" sz="2800" dirty="0">
                <a:latin typeface="Calibri"/>
                <a:cs typeface="Calibri"/>
              </a:rPr>
              <a:t>Next meeting Feb 5th, 10am ET in </a:t>
            </a:r>
            <a:r>
              <a:rPr lang="en-US" sz="2800" dirty="0" smtClean="0">
                <a:latin typeface="Calibri"/>
                <a:cs typeface="Calibri"/>
              </a:rPr>
              <a:t>NYC</a:t>
            </a:r>
          </a:p>
          <a:p>
            <a:pPr marL="317500" indent="0">
              <a:spcBef>
                <a:spcPts val="1800"/>
              </a:spcBef>
              <a:buSzPct val="111000"/>
              <a:buNone/>
            </a:pPr>
            <a:endParaRPr lang="en-US" sz="2800" dirty="0">
              <a:latin typeface="Calibri"/>
              <a:cs typeface="Calibri"/>
            </a:endParaRPr>
          </a:p>
        </p:txBody>
      </p:sp>
      <p:pic>
        <p:nvPicPr>
          <p:cNvPr id="1843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2743200"/>
            <a:ext cx="67691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6" name="Group 4"/>
          <p:cNvGraphicFramePr>
            <a:graphicFrameLocks noGrp="1"/>
          </p:cNvGraphicFramePr>
          <p:nvPr>
            <p:extLst>
              <p:ext uri="{D42A27DB-BD31-4B8C-83A1-F6EECF244321}">
                <p14:modId xmlns:p14="http://schemas.microsoft.com/office/powerpoint/2010/main" val="1479267872"/>
              </p:ext>
            </p:extLst>
          </p:nvPr>
        </p:nvGraphicFramePr>
        <p:xfrm>
          <a:off x="5359400" y="2873177"/>
          <a:ext cx="6477000" cy="5280222"/>
        </p:xfrm>
        <a:graphic>
          <a:graphicData uri="http://schemas.openxmlformats.org/drawingml/2006/table">
            <a:tbl>
              <a:tblPr/>
              <a:tblGrid>
                <a:gridCol w="1619251"/>
                <a:gridCol w="1619249"/>
                <a:gridCol w="1619249"/>
                <a:gridCol w="1619251"/>
              </a:tblGrid>
              <a:tr h="58041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dirty="0">
                        <a:ln>
                          <a:noFill/>
                        </a:ln>
                        <a:solidFill>
                          <a:srgbClr val="515151"/>
                        </a:solidFill>
                        <a:effectLst/>
                        <a:latin typeface="Calibri"/>
                        <a:ea typeface="ヒラギノ角ゴ ProN W3" charset="0"/>
                        <a:cs typeface="Calibri"/>
                        <a:sym typeface="Gill Sans" charset="0"/>
                      </a:endParaRPr>
                    </a:p>
                  </a:txBody>
                  <a:tcPr marL="50800" marR="50800" marT="50800" marB="50800"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FFFFFF"/>
                          </a:solidFill>
                          <a:effectLst/>
                          <a:latin typeface="Calibri"/>
                          <a:ea typeface="ヒラギノ角ゴ ProN W3" charset="0"/>
                          <a:cs typeface="Calibri"/>
                          <a:sym typeface="Gill Sans" charset="0"/>
                        </a:rPr>
                        <a:t>Salary</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FFFFFF"/>
                          </a:solidFill>
                          <a:effectLst/>
                          <a:latin typeface="Calibri"/>
                          <a:ea typeface="ヒラギノ角ゴ ProN W3" charset="0"/>
                          <a:cs typeface="Calibri"/>
                          <a:sym typeface="Gill Sans" charset="0"/>
                        </a:rPr>
                        <a:t>(range)</a:t>
                      </a:r>
                      <a:endParaRPr kumimoji="0" lang="en-US" sz="1400" b="1" i="0" u="none" strike="noStrike" cap="none" normalizeH="0" baseline="0" dirty="0">
                        <a:ln>
                          <a:noFill/>
                        </a:ln>
                        <a:solidFill>
                          <a:srgbClr val="FFFFFF"/>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FFFFFF"/>
                          </a:solidFill>
                          <a:effectLst/>
                          <a:latin typeface="Calibri"/>
                          <a:ea typeface="ヒラギノ角ゴ ProN W3" charset="0"/>
                          <a:cs typeface="Calibri"/>
                          <a:sym typeface="Gill Sans" charset="0"/>
                        </a:rPr>
                        <a:t>Options</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400" b="1" i="0" u="none" strike="noStrike" cap="none" normalizeH="0" baseline="0" dirty="0" smtClean="0">
                          <a:ln>
                            <a:noFill/>
                          </a:ln>
                          <a:solidFill>
                            <a:srgbClr val="FFFFFF"/>
                          </a:solidFill>
                          <a:effectLst/>
                          <a:latin typeface="Calibri"/>
                          <a:ea typeface="ヒラギノ角ゴ ProN W3" charset="0"/>
                          <a:cs typeface="Calibri"/>
                          <a:sym typeface="Gill Sans" charset="0"/>
                        </a:rPr>
                        <a:t>(range)</a:t>
                      </a: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a:ln>
                            <a:noFill/>
                          </a:ln>
                          <a:solidFill>
                            <a:srgbClr val="FFFFFF"/>
                          </a:solidFill>
                          <a:effectLst/>
                          <a:latin typeface="Calibri"/>
                          <a:ea typeface="ヒラギノ角ゴ ProN W3" charset="0"/>
                          <a:cs typeface="Calibri"/>
                          <a:sym typeface="Gill Sans" charset="0"/>
                        </a:rPr>
                        <a:t>Fully Diluted %</a:t>
                      </a: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solidFill>
                      <a:srgbClr val="F05023"/>
                    </a:solidFill>
                  </a:tcPr>
                </a:tc>
              </a:tr>
              <a:tr h="62437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Total Pool Size</a:t>
                      </a:r>
                    </a:p>
                  </a:txBody>
                  <a:tcPr marL="50800" marR="50800" marT="50800" marB="50800"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1,000,000</a:t>
                      </a: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10%</a:t>
                      </a: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62437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Allocated to Date</a:t>
                      </a:r>
                    </a:p>
                  </a:txBody>
                  <a:tcPr marL="50800" marR="50800" marT="50800" marB="50800"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100,000</a:t>
                      </a: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1%</a:t>
                      </a: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62437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a:ln>
                            <a:noFill/>
                          </a:ln>
                          <a:solidFill>
                            <a:srgbClr val="1A1A1A"/>
                          </a:solidFill>
                          <a:effectLst/>
                          <a:latin typeface="Calibri"/>
                          <a:ea typeface="ヒラギノ角ゴ ProN W3" charset="0"/>
                          <a:cs typeface="Calibri"/>
                          <a:sym typeface="Gill Sans" charset="0"/>
                        </a:rPr>
                        <a:t>New Grants</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62437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John </a:t>
                      </a: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Smith - Developer</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a:r>
                        <a:rPr lang="en-US" sz="1400" b="1" dirty="0" smtClean="0">
                          <a:solidFill>
                            <a:srgbClr val="1A1A1A"/>
                          </a:solidFill>
                          <a:latin typeface="Calibri"/>
                          <a:cs typeface="Calibri"/>
                        </a:rPr>
                        <a:t>$90k</a:t>
                      </a:r>
                    </a:p>
                    <a:p>
                      <a:pPr algn="ctr"/>
                      <a:r>
                        <a:rPr lang="en-US" sz="1400" dirty="0" smtClean="0">
                          <a:solidFill>
                            <a:srgbClr val="1A1A1A"/>
                          </a:solidFill>
                          <a:latin typeface="Calibri"/>
                          <a:cs typeface="Calibri"/>
                        </a:rPr>
                        <a:t>($80k -  $100k)</a:t>
                      </a:r>
                      <a:endParaRPr lang="en-US" sz="1400" dirty="0">
                        <a:solidFill>
                          <a:srgbClr val="1A1A1A"/>
                        </a:solidFill>
                        <a:latin typeface="Calibri"/>
                        <a:cs typeface="Calibri"/>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1A1A1A"/>
                          </a:solidFill>
                          <a:effectLst/>
                          <a:latin typeface="Calibri"/>
                          <a:ea typeface="ヒラギノ角ゴ ProN W3" charset="0"/>
                          <a:cs typeface="Calibri"/>
                          <a:sym typeface="Gill Sans" charset="0"/>
                        </a:rPr>
                        <a:t>45k</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(40k </a:t>
                      </a:r>
                      <a:r>
                        <a:rPr lang="en-US" sz="1400" dirty="0" smtClean="0">
                          <a:solidFill>
                            <a:srgbClr val="1A1A1A"/>
                          </a:solidFill>
                          <a:latin typeface="Calibri"/>
                          <a:cs typeface="Calibri"/>
                        </a:rPr>
                        <a:t>- </a:t>
                      </a: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50k)</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1A1A1A"/>
                          </a:solidFill>
                          <a:effectLst/>
                          <a:latin typeface="Calibri"/>
                          <a:ea typeface="ヒラギノ角ゴ ProN W3" charset="0"/>
                          <a:cs typeface="Calibri"/>
                          <a:sym typeface="Gill Sans" charset="0"/>
                        </a:rPr>
                        <a:t>0.45%</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(0.4% - 0.5%)</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62437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Sarah </a:t>
                      </a: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Brown - Designer</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1A1A1A"/>
                          </a:solidFill>
                          <a:latin typeface="Calibri"/>
                          <a:cs typeface="Calibri"/>
                        </a:rPr>
                        <a:t>$110k</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A1A1A"/>
                          </a:solidFill>
                          <a:latin typeface="Calibri"/>
                          <a:cs typeface="Calibri"/>
                        </a:rPr>
                        <a:t>($70k -  $90k)</a:t>
                      </a: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1A1A1A"/>
                          </a:solidFill>
                          <a:effectLst/>
                          <a:latin typeface="Calibri"/>
                          <a:ea typeface="ヒラギノ角ゴ ProN W3" charset="0"/>
                          <a:cs typeface="Calibri"/>
                          <a:sym typeface="Gill Sans" charset="0"/>
                        </a:rPr>
                        <a:t>40k</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(60k </a:t>
                      </a:r>
                      <a:r>
                        <a:rPr lang="en-US" sz="1400" dirty="0" smtClean="0">
                          <a:solidFill>
                            <a:srgbClr val="1A1A1A"/>
                          </a:solidFill>
                          <a:latin typeface="Calibri"/>
                          <a:cs typeface="Calibri"/>
                        </a:rPr>
                        <a:t>– </a:t>
                      </a: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70k)</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1A1A1A"/>
                          </a:solidFill>
                          <a:effectLst/>
                          <a:latin typeface="Calibri"/>
                          <a:ea typeface="ヒラギノ角ゴ ProN W3" charset="0"/>
                          <a:cs typeface="Calibri"/>
                          <a:sym typeface="Gill Sans" charset="0"/>
                        </a:rPr>
                        <a:t>0.4%</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(0.6% - 0.7%)</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62437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a:ln>
                            <a:noFill/>
                          </a:ln>
                          <a:solidFill>
                            <a:srgbClr val="1A1A1A"/>
                          </a:solidFill>
                          <a:effectLst/>
                          <a:latin typeface="Calibri"/>
                          <a:ea typeface="ヒラギノ角ゴ ProN W3" charset="0"/>
                          <a:cs typeface="Calibri"/>
                          <a:sym typeface="Gill Sans" charset="0"/>
                        </a:rPr>
                        <a:t>Total</a:t>
                      </a:r>
                    </a:p>
                  </a:txBody>
                  <a:tcPr marL="50800" marR="50800" marT="50800" marB="50800"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algn="ctr"/>
                      <a:r>
                        <a:rPr lang="en-US" sz="1400" dirty="0" smtClean="0">
                          <a:solidFill>
                            <a:srgbClr val="1A1A1A"/>
                          </a:solidFill>
                          <a:latin typeface="Calibri"/>
                          <a:cs typeface="Calibri"/>
                        </a:rPr>
                        <a:t>$200k</a:t>
                      </a:r>
                      <a:endParaRPr lang="en-US" sz="1400" dirty="0">
                        <a:solidFill>
                          <a:srgbClr val="1A1A1A"/>
                        </a:solidFill>
                        <a:latin typeface="Calibri"/>
                        <a:cs typeface="Calibri"/>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85k</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0.85%</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32921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1" i="0" u="none" strike="noStrike" cap="none" normalizeH="0" baseline="0">
                        <a:ln>
                          <a:noFill/>
                        </a:ln>
                        <a:solidFill>
                          <a:srgbClr val="1A1A1A"/>
                        </a:solidFill>
                        <a:effectLst/>
                        <a:latin typeface="Calibri"/>
                        <a:ea typeface="ヒラギノ角ゴ ProN W6" charset="0"/>
                        <a:cs typeface="Calibri"/>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cap="flat">
                      <a:noFill/>
                    </a:lnL>
                    <a:lnR cap="flat">
                      <a:noFill/>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r h="62437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rPr>
                        <a:t>Remaining Unallocated</a:t>
                      </a:r>
                    </a:p>
                  </a:txBody>
                  <a:tcPr marL="50800" marR="50800" marT="50800" marB="50800" anchor="ctr" horzOverflow="overflow">
                    <a:lnL cap="flat">
                      <a:noFill/>
                    </a:lnL>
                    <a:lnR w="12700" cap="flat" cmpd="sng" algn="ctr">
                      <a:solidFill>
                        <a:srgbClr val="A7AAAB"/>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815,000</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A1A1A"/>
                          </a:solidFill>
                          <a:effectLst/>
                          <a:latin typeface="Calibri"/>
                          <a:ea typeface="ヒラギノ角ゴ ProN W3" charset="0"/>
                          <a:cs typeface="Calibri"/>
                          <a:sym typeface="Gill Sans" charset="0"/>
                        </a:rPr>
                        <a:t>8.15%</a:t>
                      </a:r>
                      <a:endParaRPr kumimoji="0" lang="en-US" sz="1400" b="0" i="0" u="none" strike="noStrike" cap="none" normalizeH="0" baseline="0" dirty="0">
                        <a:ln>
                          <a:noFill/>
                        </a:ln>
                        <a:solidFill>
                          <a:srgbClr val="1A1A1A"/>
                        </a:solidFill>
                        <a:effectLst/>
                        <a:latin typeface="Calibri"/>
                        <a:ea typeface="ヒラギノ角ゴ ProN W3" charset="0"/>
                        <a:cs typeface="Calibri"/>
                        <a:sym typeface="Gill Sans" charset="0"/>
                      </a:endParaRPr>
                    </a:p>
                  </a:txBody>
                  <a:tcPr marL="50800" marR="50800" marT="50800" marB="50800" anchor="ctr" horzOverflow="overflow">
                    <a:lnL w="12700" cap="flat" cmpd="sng" algn="ctr">
                      <a:solidFill>
                        <a:srgbClr val="A7AAAB"/>
                      </a:solidFill>
                      <a:prstDash val="solid"/>
                      <a:round/>
                      <a:headEnd type="none" w="med" len="med"/>
                      <a:tailEnd type="none" w="med" len="med"/>
                    </a:lnL>
                    <a:lnR w="12700" cap="flat" cmpd="sng" algn="ctr">
                      <a:solidFill>
                        <a:srgbClr val="A7AAAB"/>
                      </a:solidFill>
                      <a:prstDash val="solid"/>
                      <a:round/>
                      <a:headEnd type="none" w="med" len="med"/>
                      <a:tailEnd type="none" w="med" len="med"/>
                    </a:lnR>
                    <a:lnT w="12700" cap="flat" cmpd="sng" algn="ctr">
                      <a:solidFill>
                        <a:srgbClr val="A7AAAB"/>
                      </a:solidFill>
                      <a:prstDash val="solid"/>
                      <a:round/>
                      <a:headEnd type="none" w="med" len="med"/>
                      <a:tailEnd type="none" w="med" len="med"/>
                    </a:lnT>
                    <a:lnB w="12700" cap="flat" cmpd="sng" algn="ctr">
                      <a:solidFill>
                        <a:srgbClr val="A7AAAB"/>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4</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27581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r>
              <a:rPr lang="en-US" dirty="0" smtClean="0"/>
              <a:t>December Summary</a:t>
            </a:r>
            <a:endParaRPr lang="en-US" dirty="0"/>
          </a:p>
        </p:txBody>
      </p:sp>
      <p:sp>
        <p:nvSpPr>
          <p:cNvPr id="4" name="TextBox 3"/>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5</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a:lstStyle/>
          <a:p>
            <a:r>
              <a:rPr lang="en-US" dirty="0" smtClean="0"/>
              <a:t>December Summary</a:t>
            </a:r>
            <a:endParaRPr lang="en-US" dirty="0"/>
          </a:p>
        </p:txBody>
      </p:sp>
      <p:graphicFrame>
        <p:nvGraphicFramePr>
          <p:cNvPr id="21506" name="Group 2"/>
          <p:cNvGraphicFramePr>
            <a:graphicFrameLocks noGrp="1"/>
          </p:cNvGraphicFramePr>
          <p:nvPr>
            <p:extLst>
              <p:ext uri="{D42A27DB-BD31-4B8C-83A1-F6EECF244321}">
                <p14:modId xmlns:p14="http://schemas.microsoft.com/office/powerpoint/2010/main" val="3655990428"/>
              </p:ext>
            </p:extLst>
          </p:nvPr>
        </p:nvGraphicFramePr>
        <p:xfrm>
          <a:off x="1270000" y="2641600"/>
          <a:ext cx="10452101" cy="5242560"/>
        </p:xfrm>
        <a:graphic>
          <a:graphicData uri="http://schemas.openxmlformats.org/drawingml/2006/table">
            <a:tbl>
              <a:tblPr/>
              <a:tblGrid>
                <a:gridCol w="1324397"/>
                <a:gridCol w="1815048"/>
                <a:gridCol w="2437552"/>
                <a:gridCol w="2437552"/>
                <a:gridCol w="2437552"/>
              </a:tblGrid>
              <a:tr h="355397">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3000" b="1" i="1"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
                          <a:srgbClr val="1A1A1A"/>
                        </a:buClr>
                        <a:buSzPct val="125000"/>
                        <a:buFont typeface="Gill Sans" charset="0"/>
                        <a:buNone/>
                        <a:tabLst>
                          <a:tab pos="914400" algn="l"/>
                          <a:tab pos="914400" algn="l"/>
                        </a:tabLst>
                      </a:pPr>
                      <a:r>
                        <a:rPr kumimoji="0" lang="en-US" sz="2000" b="1"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Product</a:t>
                      </a:r>
                      <a:endParaRPr kumimoji="0" lang="en-US" sz="20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
                          <a:srgbClr val="1A1A1A"/>
                        </a:buClr>
                        <a:buSzPct val="125000"/>
                        <a:buFont typeface="Gill Sans" charset="0"/>
                        <a:buNone/>
                        <a:tabLst>
                          <a:tab pos="914400" algn="l"/>
                          <a:tab pos="914400" algn="l"/>
                        </a:tabLst>
                      </a:pPr>
                      <a:r>
                        <a:rPr kumimoji="0" lang="en-US" sz="2000" b="1"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Sales &amp; BD</a:t>
                      </a:r>
                      <a:endParaRPr kumimoji="0" lang="en-US" sz="20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
                          <a:srgbClr val="1A1A1A"/>
                        </a:buClr>
                        <a:buSzPct val="125000"/>
                        <a:buFont typeface="Gill Sans" charset="0"/>
                        <a:buNone/>
                        <a:tabLst>
                          <a:tab pos="914400" algn="l"/>
                          <a:tab pos="914400" algn="l"/>
                        </a:tabLst>
                      </a:pPr>
                      <a:r>
                        <a:rPr kumimoji="0" lang="en-US" sz="2000" b="1"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Tech</a:t>
                      </a:r>
                      <a:endParaRPr kumimoji="0" lang="en-US" sz="20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
                          <a:srgbClr val="1A1A1A"/>
                        </a:buClr>
                        <a:buSzPct val="125000"/>
                        <a:buFont typeface="Gill Sans" charset="0"/>
                        <a:buNone/>
                        <a:tabLst>
                          <a:tab pos="914400" algn="l"/>
                          <a:tab pos="914400" algn="l"/>
                        </a:tabLst>
                      </a:pPr>
                      <a:r>
                        <a:rPr kumimoji="0" lang="en-US" sz="2000" b="1"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Marketing</a:t>
                      </a:r>
                      <a:endParaRPr kumimoji="0" lang="en-US" sz="2000" b="1"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r>
              <a:tr h="192024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000" b="1" i="1"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Exceeding</a:t>
                      </a:r>
                      <a:endParaRPr kumimoji="0" lang="en-US" sz="2000" b="1" i="1"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solidFill>
                      <a:srgbClr val="00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defRPr/>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endParaRPr kumimoji="0" lang="en-US" sz="14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horzOverflow="overflow">
                    <a:lnL cap="flat">
                      <a:noFill/>
                    </a:lnL>
                    <a:lnR cap="flat">
                      <a:noFill/>
                    </a:lnR>
                    <a:lnT cap="flat">
                      <a:noFill/>
                    </a:lnT>
                    <a:lnB cap="flat">
                      <a:noFill/>
                    </a:lnB>
                    <a:lnTlToBr>
                      <a:noFill/>
                    </a:lnTlToBr>
                    <a:lnBlToTr>
                      <a:noFill/>
                    </a:lnBlToTr>
                    <a:solidFill>
                      <a:srgbClr val="00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endParaRPr kumimoji="0" lang="en-US" sz="14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horzOverflow="overflow">
                    <a:lnL cap="flat">
                      <a:noFill/>
                    </a:lnL>
                    <a:lnR cap="flat">
                      <a:noFill/>
                    </a:lnR>
                    <a:lnT cap="flat">
                      <a:noFill/>
                    </a:lnT>
                    <a:lnB cap="flat">
                      <a:noFill/>
                    </a:lnB>
                    <a:lnTlToBr>
                      <a:noFill/>
                    </a:lnTlToBr>
                    <a:lnBlToTr>
                      <a:noFill/>
                    </a:lnBlToTr>
                    <a:solidFill>
                      <a:srgbClr val="00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endParaRPr kumimoji="0" lang="en-US" sz="14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horzOverflow="overflow">
                    <a:lnL cap="flat">
                      <a:noFill/>
                    </a:lnL>
                    <a:lnR cap="flat">
                      <a:noFill/>
                    </a:lnR>
                    <a:lnT cap="flat">
                      <a:noFill/>
                    </a:lnT>
                    <a:lnB cap="flat">
                      <a:noFill/>
                    </a:lnB>
                    <a:lnTlToBr>
                      <a:noFill/>
                    </a:lnTlToBr>
                    <a:lnBlToTr>
                      <a:noFill/>
                    </a:lnBlToTr>
                    <a:solidFill>
                      <a:srgbClr val="00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defRPr/>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p>
                      <a:pPr marL="63500" marR="0" lvl="0" indent="0" algn="l" defTabSz="914400" rtl="0" eaLnBrk="1" fontAlgn="base" latinLnBrk="0" hangingPunct="1">
                        <a:lnSpc>
                          <a:spcPct val="100000"/>
                        </a:lnSpc>
                        <a:spcBef>
                          <a:spcPct val="0"/>
                        </a:spcBef>
                        <a:spcAft>
                          <a:spcPct val="0"/>
                        </a:spcAft>
                        <a:buClr>
                          <a:srgbClr val="1A1A1A"/>
                        </a:buClr>
                        <a:buSzPct val="125000"/>
                        <a:buFont typeface="Gill Sans" charset="0"/>
                        <a:buNone/>
                        <a:tabLst>
                          <a:tab pos="914400" algn="l"/>
                          <a:tab pos="914400" algn="l"/>
                        </a:tabLst>
                      </a:pPr>
                      <a:endParaRPr kumimoji="0" lang="en-US" sz="14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horzOverflow="overflow">
                    <a:lnL cap="flat">
                      <a:noFill/>
                    </a:lnL>
                    <a:lnR cap="flat">
                      <a:noFill/>
                    </a:lnR>
                    <a:lnT cap="flat">
                      <a:noFill/>
                    </a:lnT>
                    <a:lnB cap="flat">
                      <a:noFill/>
                    </a:lnB>
                    <a:lnTlToBr>
                      <a:noFill/>
                    </a:lnTlToBr>
                    <a:lnBlToTr>
                      <a:noFill/>
                    </a:lnBlToTr>
                    <a:solidFill>
                      <a:srgbClr val="00FF00"/>
                    </a:solidFill>
                  </a:tcPr>
                </a:tc>
              </a:tr>
              <a:tr h="938784">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2000" b="1" i="1"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Average</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000" b="1" i="1"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solidFill>
                      <a:srgbClr val="FF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txBody>
                  <a:tcPr marL="50800" marR="50800" marT="50800" marB="50800" horzOverflow="overflow">
                    <a:lnL cap="flat">
                      <a:noFill/>
                    </a:lnL>
                    <a:lnR cap="flat">
                      <a:noFill/>
                    </a:lnR>
                    <a:lnT cap="flat">
                      <a:noFill/>
                    </a:lnT>
                    <a:lnB cap="flat">
                      <a:noFill/>
                    </a:lnB>
                    <a:lnTlToBr>
                      <a:noFill/>
                    </a:lnTlToBr>
                    <a:lnBlToTr>
                      <a:noFill/>
                    </a:lnBlToTr>
                    <a:solidFill>
                      <a:srgbClr val="FF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endParaRPr lang="en-US" sz="1400" b="0" dirty="0" smtClean="0">
                        <a:latin typeface="+mn-lt"/>
                      </a:endParaRPr>
                    </a:p>
                  </a:txBody>
                  <a:tcPr marL="50800" marR="50800" marT="50800" marB="50800" horzOverflow="overflow">
                    <a:lnL cap="flat">
                      <a:noFill/>
                    </a:lnL>
                    <a:lnR cap="flat">
                      <a:noFill/>
                    </a:lnR>
                    <a:lnT cap="flat">
                      <a:noFill/>
                    </a:lnT>
                    <a:lnB cap="flat">
                      <a:noFill/>
                    </a:lnB>
                    <a:lnTlToBr>
                      <a:noFill/>
                    </a:lnTlToBr>
                    <a:lnBlToTr>
                      <a:noFill/>
                    </a:lnBlToTr>
                    <a:solidFill>
                      <a:srgbClr val="FF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txBody>
                  <a:tcPr marL="50800" marR="50800" marT="50800" marB="50800" horzOverflow="overflow">
                    <a:lnL cap="flat">
                      <a:noFill/>
                    </a:lnL>
                    <a:lnR cap="flat">
                      <a:noFill/>
                    </a:lnR>
                    <a:lnT cap="flat">
                      <a:noFill/>
                    </a:lnT>
                    <a:lnB cap="flat">
                      <a:noFill/>
                    </a:lnB>
                    <a:lnTlToBr>
                      <a:noFill/>
                    </a:lnTlToBr>
                    <a:lnBlToTr>
                      <a:noFill/>
                    </a:lnBlToTr>
                    <a:solidFill>
                      <a:srgbClr val="FFFF00"/>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defRPr/>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p>
                      <a:pPr marL="63500" marR="0" lvl="0" indent="0" algn="l" defTabSz="914400" rtl="0" eaLnBrk="1" fontAlgn="base" latinLnBrk="0" hangingPunct="1">
                        <a:lnSpc>
                          <a:spcPct val="100000"/>
                        </a:lnSpc>
                        <a:spcBef>
                          <a:spcPct val="0"/>
                        </a:spcBef>
                        <a:spcAft>
                          <a:spcPct val="0"/>
                        </a:spcAft>
                        <a:buClr>
                          <a:srgbClr val="1A1A1A"/>
                        </a:buClr>
                        <a:buSzPct val="125000"/>
                        <a:buFont typeface="Gill Sans" charset="0"/>
                        <a:buNone/>
                        <a:tabLst>
                          <a:tab pos="914400" algn="l"/>
                          <a:tab pos="914400" algn="l"/>
                        </a:tabLst>
                      </a:pPr>
                      <a:endParaRPr lang="en-US" sz="1400" b="0" dirty="0" smtClean="0">
                        <a:latin typeface="+mn-lt"/>
                      </a:endParaRPr>
                    </a:p>
                  </a:txBody>
                  <a:tcPr marL="50800" marR="50800" marT="50800" marB="50800" horzOverflow="overflow">
                    <a:lnL cap="flat">
                      <a:noFill/>
                    </a:lnL>
                    <a:lnR cap="flat">
                      <a:noFill/>
                    </a:lnR>
                    <a:lnT cap="flat">
                      <a:noFill/>
                    </a:lnT>
                    <a:lnB cap="flat">
                      <a:noFill/>
                    </a:lnB>
                    <a:lnTlToBr>
                      <a:noFill/>
                    </a:lnTlToBr>
                    <a:lnBlToTr>
                      <a:noFill/>
                    </a:lnBlToTr>
                    <a:solidFill>
                      <a:srgbClr val="FFFF00"/>
                    </a:solidFill>
                  </a:tcPr>
                </a:tc>
              </a:tr>
              <a:tr h="938784">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2000" b="1" i="1"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Poor</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000" b="1" i="1"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cap="flat">
                      <a:noFill/>
                    </a:lnB>
                    <a:lnTlToBr>
                      <a:noFill/>
                    </a:lnTlToBr>
                    <a:lnBlToTr>
                      <a:noFill/>
                    </a:lnBlToTr>
                    <a:solidFill>
                      <a:srgbClr val="FF3043"/>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txBody>
                  <a:tcPr marL="50800" marR="50800" marT="50800" marB="50800" horzOverflow="overflow">
                    <a:lnL cap="flat">
                      <a:noFill/>
                    </a:lnL>
                    <a:lnR cap="flat">
                      <a:noFill/>
                    </a:lnR>
                    <a:lnT cap="flat">
                      <a:noFill/>
                    </a:lnT>
                    <a:lnB cap="flat">
                      <a:noFill/>
                    </a:lnB>
                    <a:lnTlToBr>
                      <a:noFill/>
                    </a:lnTlToBr>
                    <a:lnBlToTr>
                      <a:noFill/>
                    </a:lnBlToTr>
                    <a:solidFill>
                      <a:srgbClr val="FF3043"/>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txBody>
                  <a:tcPr marL="50800" marR="50800" marT="50800" marB="50800" horzOverflow="overflow">
                    <a:lnL cap="flat">
                      <a:noFill/>
                    </a:lnL>
                    <a:lnR cap="flat">
                      <a:noFill/>
                    </a:lnR>
                    <a:lnT cap="flat">
                      <a:noFill/>
                    </a:lnT>
                    <a:lnB cap="flat">
                      <a:noFill/>
                    </a:lnB>
                    <a:lnTlToBr>
                      <a:noFill/>
                    </a:lnTlToBr>
                    <a:lnBlToTr>
                      <a:noFill/>
                    </a:lnBlToTr>
                    <a:solidFill>
                      <a:srgbClr val="FF3043"/>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defRPr/>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txBody>
                  <a:tcPr marL="50800" marR="50800" marT="50800" marB="50800" horzOverflow="overflow">
                    <a:lnL cap="flat">
                      <a:noFill/>
                    </a:lnL>
                    <a:lnR cap="flat">
                      <a:noFill/>
                    </a:lnR>
                    <a:lnT cap="flat">
                      <a:noFill/>
                    </a:lnT>
                    <a:lnB cap="flat">
                      <a:noFill/>
                    </a:lnB>
                    <a:lnTlToBr>
                      <a:noFill/>
                    </a:lnTlToBr>
                    <a:lnBlToTr>
                      <a:noFill/>
                    </a:lnBlToTr>
                    <a:solidFill>
                      <a:srgbClr val="FF3043"/>
                    </a:solidFill>
                  </a:tcPr>
                </a:tc>
                <a:tc>
                  <a:txBody>
                    <a:bodyPr/>
                    <a:lstStyle/>
                    <a:p>
                      <a:pPr marL="317500" marR="0" lvl="0" indent="-254000" algn="l" defTabSz="914400" rtl="0" eaLnBrk="1" fontAlgn="base" latinLnBrk="0" hangingPunct="1">
                        <a:lnSpc>
                          <a:spcPct val="100000"/>
                        </a:lnSpc>
                        <a:spcBef>
                          <a:spcPct val="0"/>
                        </a:spcBef>
                        <a:spcAft>
                          <a:spcPct val="0"/>
                        </a:spcAft>
                        <a:buClr>
                          <a:srgbClr val="1A1A1A"/>
                        </a:buClr>
                        <a:buSzPct val="125000"/>
                        <a:buFont typeface="Gill Sans" charset="0"/>
                        <a:buChar char="•"/>
                        <a:tabLst>
                          <a:tab pos="914400" algn="l"/>
                          <a:tab pos="914400" algn="l"/>
                        </a:tabLst>
                        <a:defRPr/>
                      </a:pPr>
                      <a:r>
                        <a:rPr lang="en-US" sz="1400" b="0" dirty="0" err="1" smtClean="0">
                          <a:latin typeface="+mn-lt"/>
                        </a:rPr>
                        <a:t>Suspendisse</a:t>
                      </a:r>
                      <a:r>
                        <a:rPr lang="en-US" sz="1400" b="0" dirty="0" smtClean="0">
                          <a:latin typeface="+mn-lt"/>
                        </a:rPr>
                        <a:t> </a:t>
                      </a:r>
                      <a:r>
                        <a:rPr lang="en-US" sz="1400" b="0" dirty="0" err="1" smtClean="0">
                          <a:latin typeface="+mn-lt"/>
                        </a:rPr>
                        <a:t>rhoncus</a:t>
                      </a:r>
                      <a:r>
                        <a:rPr lang="en-US" sz="1400" b="0" dirty="0" smtClean="0">
                          <a:latin typeface="+mn-lt"/>
                        </a:rPr>
                        <a:t> </a:t>
                      </a:r>
                      <a:r>
                        <a:rPr lang="en-US" sz="1400" b="0" dirty="0" err="1" smtClean="0">
                          <a:latin typeface="+mn-lt"/>
                        </a:rPr>
                        <a:t>consequat</a:t>
                      </a:r>
                      <a:r>
                        <a:rPr lang="en-US" sz="1400" b="0" dirty="0" smtClean="0">
                          <a:latin typeface="+mn-lt"/>
                        </a:rPr>
                        <a:t> </a:t>
                      </a:r>
                      <a:r>
                        <a:rPr lang="en-US" sz="1400" b="0" dirty="0" err="1" smtClean="0">
                          <a:latin typeface="+mn-lt"/>
                        </a:rPr>
                        <a:t>metus</a:t>
                      </a:r>
                      <a:r>
                        <a:rPr lang="en-US" sz="1400" b="0" dirty="0" smtClean="0">
                          <a:latin typeface="+mn-lt"/>
                        </a:rPr>
                        <a:t> </a:t>
                      </a:r>
                      <a:r>
                        <a:rPr lang="en-US" sz="1400" b="0" dirty="0" err="1" smtClean="0">
                          <a:latin typeface="+mn-lt"/>
                        </a:rPr>
                        <a:t>eget</a:t>
                      </a:r>
                      <a:r>
                        <a:rPr lang="en-US" sz="1400" b="0" dirty="0" smtClean="0">
                          <a:latin typeface="+mn-lt"/>
                        </a:rPr>
                        <a:t> </a:t>
                      </a:r>
                      <a:r>
                        <a:rPr lang="en-US" sz="1400" b="0" dirty="0" err="1" smtClean="0">
                          <a:latin typeface="+mn-lt"/>
                        </a:rPr>
                        <a:t>pharetra</a:t>
                      </a:r>
                      <a:r>
                        <a:rPr lang="en-US" sz="1400" b="0" dirty="0" smtClean="0">
                          <a:latin typeface="+mn-lt"/>
                        </a:rPr>
                        <a:t>. </a:t>
                      </a:r>
                    </a:p>
                    <a:p>
                      <a:pPr marL="63500" marR="0" lvl="0" indent="0" algn="l" defTabSz="914400" rtl="0" eaLnBrk="1" fontAlgn="base" latinLnBrk="0" hangingPunct="1">
                        <a:lnSpc>
                          <a:spcPct val="100000"/>
                        </a:lnSpc>
                        <a:spcBef>
                          <a:spcPct val="0"/>
                        </a:spcBef>
                        <a:spcAft>
                          <a:spcPct val="0"/>
                        </a:spcAft>
                        <a:buClr>
                          <a:srgbClr val="1A1A1A"/>
                        </a:buClr>
                        <a:buSzPct val="125000"/>
                        <a:buFont typeface="Gill Sans" charset="0"/>
                        <a:buNone/>
                        <a:tabLst>
                          <a:tab pos="914400" algn="l"/>
                          <a:tab pos="914400" algn="l"/>
                        </a:tabLst>
                        <a:defRPr/>
                      </a:pPr>
                      <a:endParaRPr lang="en-US" sz="1400" b="0" dirty="0" smtClean="0">
                        <a:latin typeface="+mn-lt"/>
                      </a:endParaRPr>
                    </a:p>
                  </a:txBody>
                  <a:tcPr marL="50800" marR="50800" marT="50800" marB="50800" horzOverflow="overflow">
                    <a:lnL cap="flat">
                      <a:noFill/>
                    </a:lnL>
                    <a:lnR cap="flat">
                      <a:noFill/>
                    </a:lnR>
                    <a:lnT cap="flat">
                      <a:noFill/>
                    </a:lnT>
                    <a:lnB cap="flat">
                      <a:noFill/>
                    </a:lnB>
                    <a:lnTlToBr>
                      <a:noFill/>
                    </a:lnTlToBr>
                    <a:lnBlToTr>
                      <a:noFill/>
                    </a:lnBlToTr>
                    <a:solidFill>
                      <a:srgbClr val="FF3043"/>
                    </a:solidFill>
                  </a:tcPr>
                </a:tc>
              </a:tr>
            </a:tbl>
          </a:graphicData>
        </a:graphic>
      </p:graphicFrame>
      <p:sp>
        <p:nvSpPr>
          <p:cNvPr id="4" name="TextBox 3"/>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6</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Metrics</a:t>
            </a:r>
            <a:endParaRPr lang="en-US" dirty="0"/>
          </a:p>
        </p:txBody>
      </p:sp>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667000"/>
            <a:ext cx="10515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 name="Group 4"/>
          <p:cNvGraphicFramePr>
            <a:graphicFrameLocks noGrp="1"/>
          </p:cNvGraphicFramePr>
          <p:nvPr>
            <p:extLst>
              <p:ext uri="{D42A27DB-BD31-4B8C-83A1-F6EECF244321}">
                <p14:modId xmlns:p14="http://schemas.microsoft.com/office/powerpoint/2010/main" val="1581474741"/>
              </p:ext>
            </p:extLst>
          </p:nvPr>
        </p:nvGraphicFramePr>
        <p:xfrm>
          <a:off x="1320800" y="2765195"/>
          <a:ext cx="10363199" cy="5580505"/>
        </p:xfrm>
        <a:graphic>
          <a:graphicData uri="http://schemas.openxmlformats.org/drawingml/2006/table">
            <a:tbl>
              <a:tblPr/>
              <a:tblGrid>
                <a:gridCol w="838200"/>
                <a:gridCol w="1998647"/>
                <a:gridCol w="2159487"/>
                <a:gridCol w="1912464"/>
                <a:gridCol w="1665446"/>
                <a:gridCol w="1788955"/>
              </a:tblGrid>
              <a:tr h="51140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endParaRPr kumimoji="0" lang="en-US" sz="1800" b="0" i="0" u="none" strike="noStrike" cap="none" normalizeH="0" baseline="0" dirty="0">
                        <a:ln>
                          <a:noFill/>
                        </a:ln>
                        <a:solidFill>
                          <a:srgbClr val="FFFFFF"/>
                        </a:solidFill>
                        <a:effectLst>
                          <a:outerShdw blurRad="38100" dist="38100" dir="2700000" algn="tl">
                            <a:srgbClr val="DDDDDD"/>
                          </a:outerShdw>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w="12700" cap="flat" cmpd="sng" algn="ctr">
                      <a:noFill/>
                      <a:prstDash val="solid"/>
                      <a:round/>
                      <a:headEnd type="none" w="med" len="med"/>
                      <a:tailEnd type="none" w="med" len="med"/>
                    </a:lnR>
                    <a:lnT cap="flat">
                      <a:noFill/>
                    </a:lnT>
                    <a:lnB cap="flat">
                      <a:noFill/>
                    </a:lnB>
                    <a:lnTlToBr>
                      <a:noFill/>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endParaRPr kumimoji="0" lang="en-US" sz="1800" b="0" i="0" u="none" strike="noStrike" cap="none" normalizeH="0" baseline="0" dirty="0">
                        <a:ln>
                          <a:noFill/>
                        </a:ln>
                        <a:solidFill>
                          <a:srgbClr val="FFFFFF"/>
                        </a:solidFill>
                        <a:effectLst>
                          <a:outerShdw blurRad="38100" dist="38100" dir="2700000" algn="tl">
                            <a:srgbClr val="DDDDDD"/>
                          </a:outerShdw>
                        </a:effectLst>
                        <a:latin typeface="+mn-lt"/>
                        <a:ea typeface="ヒラギノ角ゴ ProN W3" charset="0"/>
                        <a:cs typeface="ヒラギノ角ゴ ProN W3" charset="0"/>
                        <a:sym typeface="Gill Sans" charset="0"/>
                      </a:endParaRPr>
                    </a:p>
                  </a:txBody>
                  <a:tcPr marL="50800" marR="50800" marT="50800" marB="50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dirty="0" err="1">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Prev</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 Month</a:t>
                      </a:r>
                    </a:p>
                  </a:txBody>
                  <a:tcPr marL="50800" marR="50800" marT="50800" marB="50800" anchor="ctr" horzOverflow="overflow">
                    <a:lnL w="127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cap="flat">
                      <a:noFill/>
                    </a:lnT>
                    <a:lnB w="12700" cap="flat" cmpd="sng" algn="ctr">
                      <a:solidFill>
                        <a:srgbClr val="FFFFFF">
                          <a:lumMod val="50000"/>
                        </a:srgbClr>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dirty="0" err="1">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Curr</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 Month</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Projected Next Month</a:t>
                      </a:r>
                      <a:endParaRPr kumimoji="0" lang="en-US" sz="1800" b="1" i="0" u="none" strike="noStrike" cap="none" normalizeH="0" baseline="0" dirty="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endParaRPr>
                    </a:p>
                  </a:txBody>
                  <a:tcPr marL="50800" marR="50800" marT="50800" marB="50800" anchor="ctr" horzOverflow="overflow">
                    <a:lnL w="38100" cap="flat" cmpd="sng" algn="ctr">
                      <a:solidFill>
                        <a:srgbClr val="000000"/>
                      </a:solidFill>
                      <a:prstDash val="solid"/>
                      <a:round/>
                      <a:headEnd type="none" w="med" len="med"/>
                      <a:tailEnd type="none" w="med" len="med"/>
                    </a:lnL>
                    <a:lnR cap="flat">
                      <a:noFill/>
                    </a:lnR>
                    <a:lnT cap="flat">
                      <a:noFill/>
                    </a:lnT>
                    <a:lnB w="12700" cap="flat" cmpd="sng" algn="ctr">
                      <a:solidFill>
                        <a:srgbClr val="FFFFFF">
                          <a:lumMod val="50000"/>
                        </a:srgbClr>
                      </a:solidFill>
                      <a:prstDash val="solid"/>
                      <a:round/>
                      <a:headEnd type="none" w="med" len="med"/>
                      <a:tailEnd type="none" w="med" len="med"/>
                    </a:lnB>
                    <a:lnTlToBr>
                      <a:noFill/>
                    </a:lnTlToBr>
                    <a:lnBlToTr>
                      <a:noFill/>
                    </a:lnBlToTr>
                    <a:solidFill>
                      <a:srgbClr val="F05023"/>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rPr>
                        <a:t>Notes</a:t>
                      </a:r>
                      <a:endParaRPr kumimoji="0" lang="en-US" sz="1800" b="1" i="0" u="none" strike="noStrike" cap="none" normalizeH="0" baseline="0" dirty="0">
                        <a:ln>
                          <a:noFill/>
                        </a:ln>
                        <a:solidFill>
                          <a:srgbClr val="FFFFFF"/>
                        </a:solidFill>
                        <a:effectLst>
                          <a:outerShdw blurRad="38100" dist="38100" dir="2700000" algn="tl">
                            <a:srgbClr val="000000"/>
                          </a:outerShdw>
                        </a:effectLst>
                        <a:latin typeface="+mn-lt"/>
                        <a:ea typeface="ヒラギノ角ゴ ProN W3" charset="0"/>
                        <a:cs typeface="ヒラギノ角ゴ ProN W3" charset="0"/>
                        <a:sym typeface="Gill Sans" charset="0"/>
                      </a:endParaRPr>
                    </a:p>
                  </a:txBody>
                  <a:tcPr marL="50800" marR="50800" marT="50800" marB="50800" anchor="ctr" horzOverflow="overflow">
                    <a:lnL cap="flat">
                      <a:noFill/>
                    </a:lnL>
                    <a:lnR cap="flat">
                      <a:noFill/>
                    </a:lnR>
                    <a:lnT cap="flat">
                      <a:noFill/>
                    </a:lnT>
                    <a:lnB w="12700" cap="flat" cmpd="sng" algn="ctr">
                      <a:solidFill>
                        <a:srgbClr val="FFFFFF">
                          <a:lumMod val="50000"/>
                        </a:srgbClr>
                      </a:solidFill>
                      <a:prstDash val="solid"/>
                      <a:round/>
                      <a:headEnd type="none" w="med" len="med"/>
                      <a:tailEnd type="none" w="med" len="med"/>
                    </a:lnB>
                    <a:lnTlToBr>
                      <a:noFill/>
                    </a:lnTlToBr>
                    <a:lnBlToTr>
                      <a:noFill/>
                    </a:lnBlToTr>
                    <a:solidFill>
                      <a:srgbClr val="F05023"/>
                    </a:solidFill>
                  </a:tcPr>
                </a:tc>
              </a:tr>
              <a:tr h="811047">
                <a:tc rowSpan="2">
                  <a:txBody>
                    <a:bodyPr/>
                    <a:lstStyle/>
                    <a:p>
                      <a:pPr algn="ctr"/>
                      <a:r>
                        <a:rPr lang="en-US" b="1" dirty="0" smtClean="0"/>
                        <a:t>Engagement</a:t>
                      </a:r>
                      <a:endParaRPr lang="en-US" b="1" dirty="0"/>
                    </a:p>
                  </a:txBody>
                  <a:tcPr vert="vert270">
                    <a:lnL cap="flat">
                      <a:noFill/>
                    </a:lnL>
                    <a:lnR w="12700" cap="flat" cmpd="sng" algn="ctr">
                      <a:noFill/>
                      <a:prstDash val="solid"/>
                      <a:round/>
                      <a:headEnd type="none" w="med" len="med"/>
                      <a:tailEnd type="none" w="med" len="med"/>
                    </a:lnR>
                    <a:lnT cap="flat">
                      <a:noFill/>
                    </a:lnT>
                    <a:lnB cap="flat">
                      <a:noFill/>
                    </a:lnB>
                    <a:lnTlToBr>
                      <a:noFill/>
                    </a:lnTlToBr>
                    <a:lnBlToTr>
                      <a:noFill/>
                    </a:lnBlToTr>
                    <a:noFill/>
                  </a:tcPr>
                </a:tc>
                <a:tc>
                  <a:txBody>
                    <a:bodyPr/>
                    <a:lstStyle/>
                    <a:p>
                      <a:pPr marL="0" indent="0" algn="l">
                        <a:buFont typeface="Arial"/>
                        <a:buNone/>
                      </a:pPr>
                      <a:r>
                        <a:rPr lang="en-US" sz="1600" dirty="0" smtClean="0"/>
                        <a:t># Active Users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100,000 </a:t>
                      </a:r>
                      <a:r>
                        <a:rPr lang="en-US" sz="1600" b="0" dirty="0" smtClean="0">
                          <a:solidFill>
                            <a:srgbClr val="008000"/>
                          </a:solidFill>
                          <a:latin typeface="+mn-lt"/>
                        </a:rPr>
                        <a:t>(30%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127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135,000 </a:t>
                      </a:r>
                      <a:r>
                        <a:rPr lang="en-US" sz="1600" b="0" dirty="0" smtClean="0">
                          <a:solidFill>
                            <a:srgbClr val="008000"/>
                          </a:solidFill>
                          <a:latin typeface="+mn-lt"/>
                        </a:rPr>
                        <a:t>(3%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180,000</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endParaRPr lang="en-US" sz="1600" b="0" dirty="0" smtClean="0">
                        <a:solidFill>
                          <a:srgbClr val="008000"/>
                        </a:solidFill>
                        <a:latin typeface="+mn-lt"/>
                      </a:endParaRPr>
                    </a:p>
                  </a:txBody>
                  <a:tcPr marL="50800" marR="50800" marT="50800" marB="5080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r>
              <a:tr h="811047">
                <a:tc vMerge="1">
                  <a:txBody>
                    <a:bodyPr/>
                    <a:lstStyle/>
                    <a:p>
                      <a:pPr algn="ctr"/>
                      <a:endParaRPr lang="en-US" dirty="0"/>
                    </a:p>
                  </a:txBody>
                  <a:tcPr vert="vert270">
                    <a:lnL cap="flat">
                      <a:noFill/>
                    </a:lnL>
                    <a:lnR cap="flat">
                      <a:noFill/>
                    </a:lnR>
                    <a:lnT cap="flat">
                      <a:noFill/>
                    </a:lnT>
                    <a:lnB cap="flat">
                      <a:noFill/>
                    </a:lnB>
                    <a:lnTlToBr>
                      <a:noFill/>
                    </a:lnTlToBr>
                    <a:lnBlToTr>
                      <a:noFill/>
                    </a:lnBlToTr>
                    <a:noFill/>
                  </a:tcPr>
                </a:tc>
                <a:tc>
                  <a:txBody>
                    <a:bodyPr/>
                    <a:lstStyle/>
                    <a:p>
                      <a:pPr marL="0" indent="0" algn="l">
                        <a:buFont typeface="Arial"/>
                        <a:buNone/>
                      </a:pPr>
                      <a:r>
                        <a:rPr lang="en-US" sz="1600" dirty="0" smtClean="0"/>
                        <a:t># Social</a:t>
                      </a:r>
                      <a:r>
                        <a:rPr lang="en-US" sz="1600" baseline="0" dirty="0" smtClean="0"/>
                        <a:t> Referrals</a:t>
                      </a:r>
                      <a:endParaRPr lang="en-US" sz="1600" dirty="0" smtClean="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40,000 </a:t>
                      </a:r>
                      <a:r>
                        <a:rPr lang="en-US" sz="1600" b="0" dirty="0" smtClean="0">
                          <a:solidFill>
                            <a:srgbClr val="008000"/>
                          </a:solidFill>
                          <a:latin typeface="+mn-lt"/>
                        </a:rPr>
                        <a:t>(4%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127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60,000 </a:t>
                      </a:r>
                      <a:r>
                        <a:rPr lang="en-US" sz="1600" b="0" dirty="0" smtClean="0">
                          <a:solidFill>
                            <a:srgbClr val="008000"/>
                          </a:solidFill>
                          <a:latin typeface="+mn-lt"/>
                        </a:rPr>
                        <a:t>(3%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80,000</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endParaRPr lang="en-US" sz="1600" b="0" dirty="0" smtClean="0">
                        <a:solidFill>
                          <a:srgbClr val="008000"/>
                        </a:solidFill>
                        <a:latin typeface="+mn-lt"/>
                      </a:endParaRPr>
                    </a:p>
                  </a:txBody>
                  <a:tcPr marL="50800" marR="50800" marT="50800" marB="5080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r>
              <a:tr h="875030">
                <a:tc rowSpan="2">
                  <a:txBody>
                    <a:bodyPr/>
                    <a:lstStyle/>
                    <a:p>
                      <a:pPr algn="ctr"/>
                      <a:r>
                        <a:rPr lang="en-US" b="1" dirty="0" smtClean="0"/>
                        <a:t>Product/Tech</a:t>
                      </a:r>
                      <a:endParaRPr lang="en-US" b="1" dirty="0"/>
                    </a:p>
                  </a:txBody>
                  <a:tcPr vert="vert270">
                    <a:lnL cap="flat">
                      <a:noFill/>
                    </a:lnL>
                    <a:lnR w="12700" cap="flat" cmpd="sng" algn="ctr">
                      <a:noFill/>
                      <a:prstDash val="solid"/>
                      <a:round/>
                      <a:headEnd type="none" w="med" len="med"/>
                      <a:tailEnd type="none" w="med" len="med"/>
                    </a:lnR>
                    <a:lnT cap="flat">
                      <a:noFill/>
                    </a:lnT>
                    <a:lnB cap="flat">
                      <a:noFill/>
                    </a:lnB>
                    <a:lnTlToBr>
                      <a:noFill/>
                    </a:lnTlToBr>
                    <a:lnBlToTr>
                      <a:noFill/>
                    </a:lnBlToTr>
                    <a:noFill/>
                  </a:tcPr>
                </a:tc>
                <a:tc>
                  <a:txBody>
                    <a:bodyPr/>
                    <a:lstStyle/>
                    <a:p>
                      <a:pPr marL="0" indent="0" algn="l">
                        <a:buFont typeface="Arial"/>
                        <a:buNone/>
                      </a:pPr>
                      <a:r>
                        <a:rPr lang="en-US" sz="1600" dirty="0" smtClean="0"/>
                        <a:t>Queries / Sec</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800 </a:t>
                      </a:r>
                      <a:r>
                        <a:rPr lang="en-US" sz="1600" b="0" dirty="0" smtClean="0">
                          <a:solidFill>
                            <a:srgbClr val="FF0000"/>
                          </a:solidFill>
                          <a:latin typeface="+mn-lt"/>
                        </a:rPr>
                        <a:t>(15% </a:t>
                      </a:r>
                      <a:r>
                        <a:rPr lang="en-US" sz="1600" b="0" dirty="0" smtClean="0">
                          <a:solidFill>
                            <a:srgbClr val="FF0000"/>
                          </a:solidFill>
                          <a:latin typeface="+mn-lt"/>
                          <a:ea typeface="Wingdings"/>
                          <a:cs typeface="Wingdings"/>
                          <a:sym typeface="Wingdings"/>
                        </a:rPr>
                        <a:t></a:t>
                      </a:r>
                      <a:r>
                        <a:rPr lang="en-US" sz="1600" b="0" dirty="0" smtClean="0">
                          <a:solidFill>
                            <a:srgbClr val="FF0000"/>
                          </a:solidFill>
                          <a:latin typeface="+mn-lt"/>
                          <a:sym typeface="Wingdings"/>
                        </a:rPr>
                        <a:t>)</a:t>
                      </a:r>
                      <a:endParaRPr lang="en-US" sz="1600" b="0" dirty="0" smtClean="0">
                        <a:solidFill>
                          <a:srgbClr val="FF0000"/>
                        </a:solidFill>
                        <a:latin typeface="+mn-lt"/>
                      </a:endParaRPr>
                    </a:p>
                  </a:txBody>
                  <a:tcPr marL="50800" marR="50800" marT="50800" marB="50800" anchor="b" horzOverflow="overflow">
                    <a:lnL w="127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900 </a:t>
                      </a:r>
                      <a:r>
                        <a:rPr lang="en-US" sz="1600" b="0" dirty="0" smtClean="0">
                          <a:solidFill>
                            <a:srgbClr val="008000"/>
                          </a:solidFill>
                          <a:latin typeface="+mn-lt"/>
                        </a:rPr>
                        <a:t>(23%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1,000</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endParaRPr lang="en-US" sz="1600" b="0" dirty="0" smtClean="0">
                        <a:solidFill>
                          <a:srgbClr val="008000"/>
                        </a:solidFill>
                        <a:latin typeface="+mn-lt"/>
                      </a:endParaRPr>
                    </a:p>
                  </a:txBody>
                  <a:tcPr marL="50800" marR="50800" marT="50800" marB="5080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r>
              <a:tr h="811047">
                <a:tc vMerge="1">
                  <a:txBody>
                    <a:bodyPr/>
                    <a:lstStyle/>
                    <a:p>
                      <a:pPr algn="ctr"/>
                      <a:endParaRPr lang="en-US" dirty="0"/>
                    </a:p>
                  </a:txBody>
                  <a:tcPr vert="vert270">
                    <a:lnL cap="flat">
                      <a:noFill/>
                    </a:lnL>
                    <a:lnR cap="flat">
                      <a:noFill/>
                    </a:lnR>
                    <a:lnT cap="flat">
                      <a:noFill/>
                    </a:lnT>
                    <a:lnB cap="flat">
                      <a:noFill/>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600" dirty="0" smtClean="0"/>
                        <a:t># Users of X</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33,000 </a:t>
                      </a:r>
                      <a:r>
                        <a:rPr lang="en-US" sz="1600" b="0" dirty="0" smtClean="0">
                          <a:solidFill>
                            <a:srgbClr val="FF0000"/>
                          </a:solidFill>
                          <a:latin typeface="+mn-lt"/>
                        </a:rPr>
                        <a:t>(2% </a:t>
                      </a:r>
                      <a:r>
                        <a:rPr lang="en-US" sz="1600" b="0" dirty="0" smtClean="0">
                          <a:solidFill>
                            <a:srgbClr val="FF0000"/>
                          </a:solidFill>
                          <a:latin typeface="+mn-lt"/>
                          <a:ea typeface="Wingdings"/>
                          <a:cs typeface="Wingdings"/>
                          <a:sym typeface="Wingdings"/>
                        </a:rPr>
                        <a:t></a:t>
                      </a:r>
                      <a:r>
                        <a:rPr lang="en-US" sz="1600" b="0" dirty="0" smtClean="0">
                          <a:solidFill>
                            <a:srgbClr val="FF0000"/>
                          </a:solidFill>
                          <a:latin typeface="+mn-lt"/>
                          <a:sym typeface="Wingdings"/>
                        </a:rPr>
                        <a:t>)</a:t>
                      </a:r>
                      <a:endParaRPr lang="en-US" sz="1600" b="0" dirty="0" smtClean="0">
                        <a:solidFill>
                          <a:srgbClr val="FF0000"/>
                        </a:solidFill>
                        <a:latin typeface="+mn-lt"/>
                      </a:endParaRPr>
                    </a:p>
                  </a:txBody>
                  <a:tcPr marL="50800" marR="50800" marT="50800" marB="50800" anchor="b" horzOverflow="overflow">
                    <a:lnL w="127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39,000 </a:t>
                      </a:r>
                      <a:r>
                        <a:rPr lang="en-US" sz="1600" b="0" dirty="0" smtClean="0">
                          <a:solidFill>
                            <a:srgbClr val="008000"/>
                          </a:solidFill>
                          <a:latin typeface="+mn-lt"/>
                        </a:rPr>
                        <a:t>(8%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45,000</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endParaRPr lang="en-US" sz="1600" b="0" dirty="0" smtClean="0">
                        <a:solidFill>
                          <a:srgbClr val="008000"/>
                        </a:solidFill>
                        <a:latin typeface="+mn-lt"/>
                      </a:endParaRPr>
                    </a:p>
                  </a:txBody>
                  <a:tcPr marL="50800" marR="50800" marT="50800" marB="5080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noFill/>
                  </a:tcPr>
                </a:tc>
              </a:tr>
              <a:tr h="811047">
                <a:tc rowSpan="2">
                  <a:txBody>
                    <a:bodyPr/>
                    <a:lstStyle/>
                    <a:p>
                      <a:pPr algn="ctr"/>
                      <a:r>
                        <a:rPr lang="en-US" b="1" dirty="0" smtClean="0"/>
                        <a:t>Financials</a:t>
                      </a:r>
                      <a:endParaRPr lang="en-US" b="1" dirty="0"/>
                    </a:p>
                  </a:txBody>
                  <a:tcPr vert="vert270">
                    <a:lnL cap="flat">
                      <a:noFill/>
                    </a:lnL>
                    <a:lnR w="12700" cap="flat" cmpd="sng" algn="ctr">
                      <a:noFill/>
                      <a:prstDash val="solid"/>
                      <a:round/>
                      <a:headEnd type="none" w="med" len="med"/>
                      <a:tailEnd type="none" w="med" len="med"/>
                    </a:lnR>
                    <a:lnT cap="flat">
                      <a:noFill/>
                    </a:lnT>
                    <a:lnB cap="flat">
                      <a:noFill/>
                    </a:lnB>
                    <a:lnTlToBr>
                      <a:noFill/>
                    </a:lnTlToBr>
                    <a:lnBlToTr>
                      <a:noFill/>
                    </a:lnBlToTr>
                    <a:noFill/>
                  </a:tcPr>
                </a:tc>
                <a:tc>
                  <a:txBody>
                    <a:bodyPr/>
                    <a:lstStyle/>
                    <a:p>
                      <a:pPr marL="0" indent="0" algn="l">
                        <a:buFont typeface="Arial"/>
                        <a:buNone/>
                      </a:pPr>
                      <a:r>
                        <a:rPr lang="en-US" sz="1600" dirty="0" smtClean="0"/>
                        <a:t>Revenue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a:t>
                      </a: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100,000 </a:t>
                      </a:r>
                      <a:r>
                        <a:rPr lang="en-US" sz="1600" b="0" dirty="0" smtClean="0">
                          <a:solidFill>
                            <a:srgbClr val="008000"/>
                          </a:solidFill>
                          <a:latin typeface="+mn-lt"/>
                        </a:rPr>
                        <a:t>(30%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127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a:t>
                      </a: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129,000 </a:t>
                      </a:r>
                      <a:r>
                        <a:rPr lang="en-US" sz="1600" b="0" dirty="0" smtClean="0">
                          <a:solidFill>
                            <a:srgbClr val="008000"/>
                          </a:solidFill>
                          <a:latin typeface="+mn-lt"/>
                        </a:rPr>
                        <a:t>(5% </a:t>
                      </a:r>
                      <a:r>
                        <a:rPr lang="en-US" sz="1600" b="0" dirty="0" smtClean="0">
                          <a:solidFill>
                            <a:srgbClr val="008000"/>
                          </a:solidFill>
                          <a:latin typeface="+mn-lt"/>
                          <a:ea typeface="Wingdings"/>
                          <a:cs typeface="Wingdings"/>
                          <a:sym typeface="Wingdings"/>
                        </a:rPr>
                        <a:t></a:t>
                      </a:r>
                      <a:r>
                        <a:rPr lang="en-US" sz="1600" b="0" dirty="0" smtClean="0">
                          <a:solidFill>
                            <a:srgbClr val="008000"/>
                          </a:solidFill>
                          <a:latin typeface="+mn-lt"/>
                          <a:sym typeface="Wingdings"/>
                        </a:rPr>
                        <a:t>)</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$80,000</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endParaRPr lang="en-US" sz="1600" b="0" dirty="0" smtClean="0">
                        <a:solidFill>
                          <a:srgbClr val="008000"/>
                        </a:solidFill>
                        <a:latin typeface="+mn-lt"/>
                      </a:endParaRPr>
                    </a:p>
                  </a:txBody>
                  <a:tcPr marL="50800" marR="50800" marT="50800" marB="5080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r>
              <a:tr h="811047">
                <a:tc vMerge="1">
                  <a:txBody>
                    <a:bodyPr/>
                    <a:lstStyle/>
                    <a:p>
                      <a:pPr algn="ctr"/>
                      <a:endParaRPr lang="en-US" dirty="0"/>
                    </a:p>
                  </a:txBody>
                  <a:tcPr vert="vert270">
                    <a:lnL cap="flat">
                      <a:noFill/>
                    </a:lnL>
                    <a:lnR cap="flat">
                      <a:noFill/>
                    </a:lnR>
                    <a:lnT cap="flat">
                      <a:noFill/>
                    </a:lnT>
                    <a:lnB cap="flat">
                      <a:noFill/>
                    </a:lnB>
                    <a:lnTlToBr>
                      <a:noFill/>
                    </a:lnTlToBr>
                    <a:lnBlToTr>
                      <a:noFill/>
                    </a:lnBlToTr>
                    <a:noFill/>
                  </a:tcPr>
                </a:tc>
                <a:tc>
                  <a:txBody>
                    <a:bodyPr/>
                    <a:lstStyle/>
                    <a:p>
                      <a:pPr marL="0" indent="0" algn="l">
                        <a:buFont typeface="Arial"/>
                        <a:buNone/>
                      </a:pPr>
                      <a:r>
                        <a:rPr lang="en-US" sz="1600" dirty="0" smtClean="0"/>
                        <a:t>Net Burn</a:t>
                      </a:r>
                      <a:endParaRPr lang="en-US"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a:t>
                      </a: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200,000 </a:t>
                      </a:r>
                      <a:r>
                        <a:rPr lang="en-US" sz="1600" b="0" dirty="0" smtClean="0">
                          <a:solidFill>
                            <a:srgbClr val="FF0000"/>
                          </a:solidFill>
                          <a:latin typeface="+mn-lt"/>
                        </a:rPr>
                        <a:t>(5% </a:t>
                      </a:r>
                      <a:r>
                        <a:rPr lang="en-US" sz="1600" b="0" dirty="0" smtClean="0">
                          <a:solidFill>
                            <a:srgbClr val="FF0000"/>
                          </a:solidFill>
                          <a:latin typeface="+mn-lt"/>
                          <a:ea typeface="Wingdings"/>
                          <a:cs typeface="Wingdings"/>
                          <a:sym typeface="Wingdings"/>
                        </a:rPr>
                        <a:t></a:t>
                      </a:r>
                      <a:r>
                        <a:rPr lang="en-US" sz="1600" b="0" dirty="0" smtClean="0">
                          <a:solidFill>
                            <a:srgbClr val="FF0000"/>
                          </a:solidFill>
                          <a:latin typeface="+mn-lt"/>
                          <a:sym typeface="Wingdings"/>
                        </a:rPr>
                        <a:t>)</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b" horzOverflow="overflow">
                    <a:lnL w="127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rPr>
                        <a:t>$</a:t>
                      </a: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210,000 </a:t>
                      </a:r>
                      <a:r>
                        <a:rPr lang="en-US" sz="1600" b="0" dirty="0" smtClean="0">
                          <a:solidFill>
                            <a:srgbClr val="FF0000"/>
                          </a:solidFill>
                          <a:latin typeface="+mn-lt"/>
                        </a:rPr>
                        <a:t>(11% </a:t>
                      </a:r>
                      <a:r>
                        <a:rPr lang="en-US" sz="1600" b="0" dirty="0" smtClean="0">
                          <a:solidFill>
                            <a:srgbClr val="FF0000"/>
                          </a:solidFill>
                          <a:latin typeface="+mn-lt"/>
                          <a:ea typeface="Wingdings"/>
                          <a:cs typeface="Wingdings"/>
                          <a:sym typeface="Wingdings"/>
                        </a:rPr>
                        <a:t></a:t>
                      </a:r>
                      <a:r>
                        <a:rPr lang="en-US" sz="1600" b="0" dirty="0" smtClean="0">
                          <a:solidFill>
                            <a:srgbClr val="FF0000"/>
                          </a:solidFill>
                          <a:latin typeface="+mn-lt"/>
                          <a:sym typeface="Wingdings"/>
                        </a:rPr>
                        <a:t>)</a:t>
                      </a:r>
                      <a:endParaRPr kumimoji="0" lang="en-US" sz="1600" b="0" i="0" u="none" strike="noStrike" cap="none" normalizeH="0" baseline="0" dirty="0">
                        <a:ln>
                          <a:noFill/>
                        </a:ln>
                        <a:solidFill>
                          <a:srgbClr val="1A1A1A"/>
                        </a:solidFill>
                        <a:effectLst/>
                        <a:latin typeface="+mn-lt"/>
                        <a:ea typeface="ヒラギノ角ゴ ProN W3" charset="0"/>
                        <a:cs typeface="ヒラギノ角ゴ ProN W3" charset="0"/>
                        <a:sym typeface="Gill Sans" charset="0"/>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r>
                        <a:rPr kumimoji="0" lang="en-US" sz="1600" b="0" i="0" u="none" strike="noStrike" cap="none" normalizeH="0" baseline="0" dirty="0" smtClean="0">
                          <a:ln>
                            <a:noFill/>
                          </a:ln>
                          <a:solidFill>
                            <a:srgbClr val="1A1A1A"/>
                          </a:solidFill>
                          <a:effectLst/>
                          <a:latin typeface="+mn-lt"/>
                          <a:ea typeface="ヒラギノ角ゴ ProN W3" charset="0"/>
                          <a:cs typeface="ヒラギノ角ゴ ProN W3" charset="0"/>
                          <a:sym typeface="Gill Sans" charset="0"/>
                        </a:rPr>
                        <a:t>$185,000</a:t>
                      </a:r>
                      <a:endParaRPr lang="en-US" sz="1600" b="0" dirty="0" smtClean="0">
                        <a:solidFill>
                          <a:srgbClr val="008000"/>
                        </a:solidFill>
                        <a:latin typeface="+mn-lt"/>
                      </a:endParaRPr>
                    </a:p>
                  </a:txBody>
                  <a:tcPr marL="50800" marR="50800" marT="50800" marB="50800" anchor="b" horzOverflow="overflow">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defRPr/>
                      </a:pPr>
                      <a:endParaRPr lang="en-US" sz="1600" b="0" dirty="0" smtClean="0">
                        <a:solidFill>
                          <a:srgbClr val="008000"/>
                        </a:solidFill>
                        <a:latin typeface="+mn-lt"/>
                      </a:endParaRPr>
                    </a:p>
                  </a:txBody>
                  <a:tcPr marL="50800" marR="50800" marT="50800" marB="5080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7</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4062375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r>
              <a:rPr lang="en-US" dirty="0" smtClean="0"/>
              <a:t>UPDATES</a:t>
            </a:r>
            <a:endParaRPr lang="en-US" dirty="0"/>
          </a:p>
        </p:txBody>
      </p:sp>
      <p:sp>
        <p:nvSpPr>
          <p:cNvPr id="3" name="TextBox 2"/>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8</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1"/>
          <p:cNvSpPr>
            <a:spLocks noChangeShapeType="1"/>
          </p:cNvSpPr>
          <p:nvPr/>
        </p:nvSpPr>
        <p:spPr bwMode="auto">
          <a:xfrm>
            <a:off x="6870700" y="3351212"/>
            <a:ext cx="1588" cy="5235575"/>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Calibri"/>
              <a:cs typeface="Calibri"/>
            </a:endParaRPr>
          </a:p>
        </p:txBody>
      </p:sp>
      <p:sp>
        <p:nvSpPr>
          <p:cNvPr id="26626" name="Line 2"/>
          <p:cNvSpPr>
            <a:spLocks noChangeShapeType="1"/>
          </p:cNvSpPr>
          <p:nvPr/>
        </p:nvSpPr>
        <p:spPr bwMode="auto">
          <a:xfrm>
            <a:off x="9525000" y="3363912"/>
            <a:ext cx="1588" cy="5197475"/>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Calibri"/>
              <a:cs typeface="Calibri"/>
            </a:endParaRPr>
          </a:p>
        </p:txBody>
      </p:sp>
      <p:sp>
        <p:nvSpPr>
          <p:cNvPr id="26627" name="Rectangle 3"/>
          <p:cNvSpPr>
            <a:spLocks noGrp="1" noChangeArrowheads="1"/>
          </p:cNvSpPr>
          <p:nvPr>
            <p:ph type="title"/>
          </p:nvPr>
        </p:nvSpPr>
        <p:spPr>
          <a:ln/>
        </p:spPr>
        <p:txBody>
          <a:bodyPr/>
          <a:lstStyle/>
          <a:p>
            <a:r>
              <a:rPr lang="en-US" dirty="0">
                <a:latin typeface="Calibri"/>
                <a:cs typeface="Calibri"/>
              </a:rPr>
              <a:t>Product</a:t>
            </a:r>
          </a:p>
        </p:txBody>
      </p:sp>
      <p:sp>
        <p:nvSpPr>
          <p:cNvPr id="26629" name="Line 5"/>
          <p:cNvSpPr>
            <a:spLocks noChangeShapeType="1"/>
          </p:cNvSpPr>
          <p:nvPr/>
        </p:nvSpPr>
        <p:spPr bwMode="auto">
          <a:xfrm>
            <a:off x="4151313" y="3360737"/>
            <a:ext cx="3175" cy="5326063"/>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Calibri"/>
              <a:cs typeface="Calibri"/>
            </a:endParaRPr>
          </a:p>
        </p:txBody>
      </p:sp>
      <p:sp>
        <p:nvSpPr>
          <p:cNvPr id="26630" name="Rectangle 6"/>
          <p:cNvSpPr>
            <a:spLocks/>
          </p:cNvSpPr>
          <p:nvPr/>
        </p:nvSpPr>
        <p:spPr bwMode="auto">
          <a:xfrm>
            <a:off x="1579880" y="7354329"/>
            <a:ext cx="2330450" cy="969263"/>
          </a:xfrm>
          <a:prstGeom prst="rect">
            <a:avLst/>
          </a:prstGeom>
          <a:solidFill>
            <a:schemeClr val="accent1"/>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nchor="ctr"/>
          <a:lstStyle/>
          <a:p>
            <a:r>
              <a:rPr lang="en-US" sz="1600" dirty="0" smtClean="0">
                <a:solidFill>
                  <a:schemeClr val="tx1"/>
                </a:solidFill>
                <a:latin typeface="Calibri"/>
                <a:ea typeface="ＭＳ Ｐゴシック" charset="0"/>
                <a:cs typeface="Calibri"/>
                <a:sym typeface="Gill Sans Light" charset="0"/>
              </a:rPr>
              <a:t>Research initial platform to support</a:t>
            </a:r>
            <a:endParaRPr lang="en-US" sz="1600" dirty="0">
              <a:solidFill>
                <a:schemeClr val="tx1"/>
              </a:solidFill>
              <a:latin typeface="Calibri"/>
              <a:ea typeface="ＭＳ Ｐゴシック" charset="0"/>
              <a:cs typeface="Calibri"/>
              <a:sym typeface="Gill Sans Light" charset="0"/>
            </a:endParaRPr>
          </a:p>
        </p:txBody>
      </p:sp>
      <p:sp>
        <p:nvSpPr>
          <p:cNvPr id="26631" name="Rectangle 7"/>
          <p:cNvSpPr>
            <a:spLocks/>
          </p:cNvSpPr>
          <p:nvPr/>
        </p:nvSpPr>
        <p:spPr bwMode="auto">
          <a:xfrm>
            <a:off x="9779000" y="5562600"/>
            <a:ext cx="2332038" cy="969263"/>
          </a:xfrm>
          <a:prstGeom prst="rect">
            <a:avLst/>
          </a:prstGeom>
          <a:solidFill>
            <a:srgbClr val="DBEEF3"/>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nchor="ctr"/>
          <a:lstStyle/>
          <a:p>
            <a:r>
              <a:rPr lang="en-US" sz="1600" dirty="0" smtClean="0">
                <a:solidFill>
                  <a:schemeClr val="tx1"/>
                </a:solidFill>
                <a:latin typeface="Calibri"/>
                <a:ea typeface="ＭＳ Ｐゴシック" charset="0"/>
                <a:cs typeface="Calibri"/>
                <a:sym typeface="Gill Sans Light" charset="0"/>
              </a:rPr>
              <a:t>Enable Registration </a:t>
            </a:r>
            <a:endParaRPr lang="en-US" sz="1600" dirty="0">
              <a:solidFill>
                <a:schemeClr val="tx1"/>
              </a:solidFill>
              <a:latin typeface="Calibri"/>
              <a:ea typeface="ＭＳ Ｐゴシック" charset="0"/>
              <a:cs typeface="Calibri"/>
              <a:sym typeface="Gill Sans Light" charset="0"/>
            </a:endParaRPr>
          </a:p>
        </p:txBody>
      </p:sp>
      <p:sp>
        <p:nvSpPr>
          <p:cNvPr id="26632" name="Rectangle 8"/>
          <p:cNvSpPr>
            <a:spLocks/>
          </p:cNvSpPr>
          <p:nvPr/>
        </p:nvSpPr>
        <p:spPr bwMode="auto">
          <a:xfrm>
            <a:off x="4445000" y="5562600"/>
            <a:ext cx="2332038" cy="969263"/>
          </a:xfrm>
          <a:prstGeom prst="rect">
            <a:avLst/>
          </a:prstGeom>
          <a:solidFill>
            <a:srgbClr val="DBEEF3"/>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nchor="ctr"/>
          <a:lstStyle/>
          <a:p>
            <a:r>
              <a:rPr lang="en-US" sz="1600" dirty="0" smtClean="0">
                <a:solidFill>
                  <a:schemeClr val="tx1"/>
                </a:solidFill>
                <a:latin typeface="Calibri"/>
                <a:ea typeface="ＭＳ Ｐゴシック" charset="0"/>
                <a:cs typeface="Calibri"/>
                <a:sym typeface="Gill Sans Light" charset="0"/>
              </a:rPr>
              <a:t>Launch User Profiles</a:t>
            </a:r>
            <a:endParaRPr lang="en-US" sz="1600" dirty="0">
              <a:solidFill>
                <a:schemeClr val="tx1"/>
              </a:solidFill>
              <a:latin typeface="Calibri"/>
              <a:ea typeface="ＭＳ Ｐゴシック" charset="0"/>
              <a:cs typeface="Calibri"/>
              <a:sym typeface="Gill Sans Light" charset="0"/>
            </a:endParaRPr>
          </a:p>
        </p:txBody>
      </p:sp>
      <p:sp>
        <p:nvSpPr>
          <p:cNvPr id="26633" name="Rectangle 9"/>
          <p:cNvSpPr>
            <a:spLocks/>
          </p:cNvSpPr>
          <p:nvPr/>
        </p:nvSpPr>
        <p:spPr bwMode="auto">
          <a:xfrm>
            <a:off x="6959600" y="5562600"/>
            <a:ext cx="2332037" cy="969263"/>
          </a:xfrm>
          <a:prstGeom prst="rect">
            <a:avLst/>
          </a:prstGeom>
          <a:solidFill>
            <a:srgbClr val="DBEEF3"/>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nchor="ctr"/>
          <a:lstStyle/>
          <a:p>
            <a:r>
              <a:rPr lang="en-US" sz="1600" b="1" dirty="0" smtClean="0">
                <a:solidFill>
                  <a:schemeClr val="tx1"/>
                </a:solidFill>
                <a:latin typeface="Calibri"/>
                <a:ea typeface="ＭＳ Ｐゴシック" charset="0"/>
                <a:cs typeface="Calibri"/>
              </a:rPr>
              <a:t>Responsive Design</a:t>
            </a:r>
          </a:p>
          <a:p>
            <a:r>
              <a:rPr lang="en-US" sz="1600" dirty="0" smtClean="0">
                <a:solidFill>
                  <a:schemeClr val="tx1"/>
                </a:solidFill>
                <a:latin typeface="Calibri"/>
                <a:ea typeface="ＭＳ Ｐゴシック" charset="0"/>
                <a:cs typeface="Calibri"/>
                <a:sym typeface="Gill Sans Light" charset="0"/>
              </a:rPr>
              <a:t>IE, Chrome, FF</a:t>
            </a:r>
            <a:endParaRPr lang="en-US" sz="1600" dirty="0">
              <a:solidFill>
                <a:schemeClr val="tx1"/>
              </a:solidFill>
              <a:latin typeface="Calibri"/>
              <a:ea typeface="ＭＳ Ｐゴシック" charset="0"/>
              <a:cs typeface="Calibri"/>
              <a:sym typeface="Gill Sans Light" charset="0"/>
            </a:endParaRPr>
          </a:p>
        </p:txBody>
      </p:sp>
      <p:sp>
        <p:nvSpPr>
          <p:cNvPr id="26636" name="Rectangle 12"/>
          <p:cNvSpPr>
            <a:spLocks/>
          </p:cNvSpPr>
          <p:nvPr/>
        </p:nvSpPr>
        <p:spPr bwMode="auto">
          <a:xfrm rot="16200000">
            <a:off x="8145" y="4052914"/>
            <a:ext cx="9072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sz="2200" b="1" dirty="0" smtClean="0">
                <a:solidFill>
                  <a:schemeClr val="tx1"/>
                </a:solidFill>
                <a:latin typeface="Calibri"/>
                <a:ea typeface="ＭＳ Ｐゴシック" charset="0"/>
                <a:cs typeface="Calibri"/>
              </a:rPr>
              <a:t>Mobile</a:t>
            </a:r>
            <a:endParaRPr lang="en-US" sz="2200" b="1" dirty="0">
              <a:solidFill>
                <a:schemeClr val="tx1"/>
              </a:solidFill>
              <a:latin typeface="Calibri"/>
              <a:ea typeface="ＭＳ Ｐゴシック" charset="0"/>
              <a:cs typeface="Calibri"/>
            </a:endParaRPr>
          </a:p>
        </p:txBody>
      </p:sp>
      <p:sp>
        <p:nvSpPr>
          <p:cNvPr id="26637" name="Rectangle 13"/>
          <p:cNvSpPr>
            <a:spLocks/>
          </p:cNvSpPr>
          <p:nvPr/>
        </p:nvSpPr>
        <p:spPr bwMode="auto">
          <a:xfrm>
            <a:off x="1549400" y="3810000"/>
            <a:ext cx="2331720" cy="969263"/>
          </a:xfrm>
          <a:prstGeom prst="rect">
            <a:avLst/>
          </a:prstGeom>
          <a:solidFill>
            <a:srgbClr val="66FF66"/>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lstStyle/>
          <a:p>
            <a:r>
              <a:rPr lang="en-US" sz="1600" b="1" dirty="0" err="1" smtClean="0">
                <a:solidFill>
                  <a:schemeClr val="tx1"/>
                </a:solidFill>
                <a:latin typeface="Calibri"/>
                <a:ea typeface="ＭＳ Ｐゴシック" charset="0"/>
                <a:cs typeface="Calibri"/>
              </a:rPr>
              <a:t>iOS</a:t>
            </a:r>
            <a:r>
              <a:rPr lang="en-US" sz="1600" b="1" dirty="0" smtClean="0">
                <a:solidFill>
                  <a:schemeClr val="tx1"/>
                </a:solidFill>
                <a:latin typeface="Calibri"/>
                <a:ea typeface="ＭＳ Ｐゴシック" charset="0"/>
                <a:cs typeface="Calibri"/>
              </a:rPr>
              <a:t> Bugs</a:t>
            </a:r>
          </a:p>
          <a:p>
            <a:r>
              <a:rPr lang="en-US" sz="1600" dirty="0" smtClean="0">
                <a:solidFill>
                  <a:schemeClr val="tx1"/>
                </a:solidFill>
                <a:latin typeface="Calibri"/>
                <a:ea typeface="ＭＳ Ｐゴシック" charset="0"/>
                <a:cs typeface="Calibri"/>
              </a:rPr>
              <a:t>Landscape mode, random crashes</a:t>
            </a:r>
            <a:endParaRPr lang="en-US" sz="1600" dirty="0">
              <a:solidFill>
                <a:schemeClr val="tx1"/>
              </a:solidFill>
              <a:latin typeface="Calibri"/>
              <a:ea typeface="ＭＳ Ｐゴシック" charset="0"/>
              <a:cs typeface="Calibri"/>
            </a:endParaRPr>
          </a:p>
        </p:txBody>
      </p:sp>
      <p:sp>
        <p:nvSpPr>
          <p:cNvPr id="26638" name="Rectangle 14"/>
          <p:cNvSpPr>
            <a:spLocks/>
          </p:cNvSpPr>
          <p:nvPr/>
        </p:nvSpPr>
        <p:spPr bwMode="auto">
          <a:xfrm>
            <a:off x="254000" y="2578100"/>
            <a:ext cx="11506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2200" b="1" dirty="0" smtClean="0">
                <a:solidFill>
                  <a:schemeClr val="tx1"/>
                </a:solidFill>
                <a:latin typeface="Calibri"/>
                <a:ea typeface="ＭＳ Ｐゴシック" charset="0"/>
                <a:cs typeface="Calibri"/>
              </a:rPr>
              <a:t>Jan</a:t>
            </a:r>
            <a:r>
              <a:rPr lang="en-US" sz="2200" b="1" dirty="0">
                <a:solidFill>
                  <a:schemeClr val="tx1"/>
                </a:solidFill>
                <a:latin typeface="Calibri"/>
                <a:ea typeface="ＭＳ Ｐゴシック" charset="0"/>
                <a:cs typeface="Calibri"/>
              </a:rPr>
              <a:t>				</a:t>
            </a:r>
            <a:r>
              <a:rPr lang="en-US" sz="2200" b="1" dirty="0" smtClean="0">
                <a:solidFill>
                  <a:schemeClr val="tx1"/>
                </a:solidFill>
                <a:latin typeface="Calibri"/>
                <a:ea typeface="ＭＳ Ｐゴシック" charset="0"/>
                <a:cs typeface="Calibri"/>
              </a:rPr>
              <a:t>Feb</a:t>
            </a:r>
            <a:r>
              <a:rPr lang="en-US" sz="2200" b="1" dirty="0">
                <a:solidFill>
                  <a:schemeClr val="tx1"/>
                </a:solidFill>
                <a:latin typeface="Calibri"/>
                <a:ea typeface="ＭＳ Ｐゴシック" charset="0"/>
                <a:cs typeface="Calibri"/>
              </a:rPr>
              <a:t>			</a:t>
            </a:r>
            <a:r>
              <a:rPr lang="en-US" sz="2200" b="1" dirty="0" smtClean="0">
                <a:solidFill>
                  <a:schemeClr val="tx1"/>
                </a:solidFill>
                <a:latin typeface="Calibri"/>
                <a:ea typeface="ＭＳ Ｐゴシック" charset="0"/>
                <a:cs typeface="Calibri"/>
              </a:rPr>
              <a:t>Mar</a:t>
            </a:r>
            <a:r>
              <a:rPr lang="en-US" sz="2200" b="1" dirty="0">
                <a:solidFill>
                  <a:schemeClr val="tx1"/>
                </a:solidFill>
                <a:latin typeface="Calibri"/>
                <a:ea typeface="ＭＳ Ｐゴシック" charset="0"/>
                <a:cs typeface="Calibri"/>
              </a:rPr>
              <a:t>			</a:t>
            </a:r>
            <a:r>
              <a:rPr lang="en-US" sz="2200" b="1" dirty="0" smtClean="0">
                <a:solidFill>
                  <a:schemeClr val="tx1"/>
                </a:solidFill>
                <a:latin typeface="Calibri"/>
                <a:ea typeface="ＭＳ Ｐゴシック" charset="0"/>
                <a:cs typeface="Calibri"/>
              </a:rPr>
              <a:t>Apr</a:t>
            </a:r>
            <a:endParaRPr lang="en-US" sz="2200" b="1" dirty="0">
              <a:solidFill>
                <a:schemeClr val="tx1"/>
              </a:solidFill>
              <a:latin typeface="Calibri"/>
              <a:ea typeface="ＭＳ Ｐゴシック" charset="0"/>
              <a:cs typeface="Calibri"/>
            </a:endParaRPr>
          </a:p>
        </p:txBody>
      </p:sp>
      <p:sp>
        <p:nvSpPr>
          <p:cNvPr id="26639" name="Rectangle 15"/>
          <p:cNvSpPr>
            <a:spLocks/>
          </p:cNvSpPr>
          <p:nvPr/>
        </p:nvSpPr>
        <p:spPr bwMode="auto">
          <a:xfrm>
            <a:off x="4438650" y="3844925"/>
            <a:ext cx="4857750" cy="968375"/>
          </a:xfrm>
          <a:prstGeom prst="rect">
            <a:avLst/>
          </a:prstGeom>
          <a:solidFill>
            <a:srgbClr val="66FF66"/>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lstStyle/>
          <a:p>
            <a:r>
              <a:rPr lang="en-US" sz="1600" b="1" dirty="0" smtClean="0">
                <a:solidFill>
                  <a:schemeClr val="tx1"/>
                </a:solidFill>
                <a:latin typeface="Calibri"/>
                <a:ea typeface="ＭＳ Ｐゴシック" charset="0"/>
                <a:cs typeface="Calibri"/>
              </a:rPr>
              <a:t>Limited Alpha</a:t>
            </a:r>
            <a:endParaRPr lang="en-US" sz="1600" b="1" dirty="0">
              <a:solidFill>
                <a:schemeClr val="tx1"/>
              </a:solidFill>
              <a:latin typeface="Calibri"/>
              <a:ea typeface="ＭＳ Ｐゴシック" charset="0"/>
              <a:cs typeface="Calibri"/>
            </a:endParaRPr>
          </a:p>
          <a:p>
            <a:r>
              <a:rPr lang="en-US" sz="1600" dirty="0" smtClean="0">
                <a:solidFill>
                  <a:schemeClr val="tx1"/>
                </a:solidFill>
                <a:latin typeface="Calibri"/>
                <a:ea typeface="ＭＳ Ｐゴシック" charset="0"/>
                <a:cs typeface="Calibri"/>
                <a:sym typeface="Gill Sans Light" charset="0"/>
              </a:rPr>
              <a:t>Deploy app to curated list of testers, collect feedback &amp; iterate </a:t>
            </a:r>
            <a:endParaRPr lang="en-US" sz="1600" dirty="0">
              <a:solidFill>
                <a:schemeClr val="tx1"/>
              </a:solidFill>
              <a:latin typeface="Calibri"/>
              <a:ea typeface="ＭＳ Ｐゴシック" charset="0"/>
              <a:cs typeface="Calibri"/>
              <a:sym typeface="Gill Sans Light" charset="0"/>
            </a:endParaRPr>
          </a:p>
        </p:txBody>
      </p:sp>
      <p:sp>
        <p:nvSpPr>
          <p:cNvPr id="26640" name="Rectangle 16"/>
          <p:cNvSpPr>
            <a:spLocks/>
          </p:cNvSpPr>
          <p:nvPr/>
        </p:nvSpPr>
        <p:spPr bwMode="auto">
          <a:xfrm>
            <a:off x="9779000" y="3810000"/>
            <a:ext cx="2332038" cy="968375"/>
          </a:xfrm>
          <a:prstGeom prst="rect">
            <a:avLst/>
          </a:prstGeom>
          <a:solidFill>
            <a:srgbClr val="66FF66"/>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lstStyle/>
          <a:p>
            <a:r>
              <a:rPr lang="en-US" sz="1600" b="1" dirty="0" smtClean="0">
                <a:solidFill>
                  <a:schemeClr val="tx1"/>
                </a:solidFill>
                <a:latin typeface="Calibri"/>
                <a:ea typeface="ＭＳ Ｐゴシック" charset="0"/>
                <a:cs typeface="Calibri"/>
              </a:rPr>
              <a:t>Deploy </a:t>
            </a:r>
            <a:r>
              <a:rPr lang="en-US" sz="1600" b="1" dirty="0" err="1" smtClean="0">
                <a:solidFill>
                  <a:schemeClr val="tx1"/>
                </a:solidFill>
                <a:latin typeface="Calibri"/>
                <a:ea typeface="ＭＳ Ｐゴシック" charset="0"/>
                <a:cs typeface="Calibri"/>
              </a:rPr>
              <a:t>iOS</a:t>
            </a:r>
            <a:r>
              <a:rPr lang="en-US" sz="1600" b="1" dirty="0" smtClean="0">
                <a:solidFill>
                  <a:schemeClr val="tx1"/>
                </a:solidFill>
                <a:latin typeface="Calibri"/>
                <a:ea typeface="ＭＳ Ｐゴシック" charset="0"/>
                <a:cs typeface="Calibri"/>
              </a:rPr>
              <a:t> app</a:t>
            </a:r>
          </a:p>
          <a:p>
            <a:r>
              <a:rPr lang="en-US" sz="1600" dirty="0" smtClean="0">
                <a:solidFill>
                  <a:schemeClr val="tx1"/>
                </a:solidFill>
                <a:latin typeface="Calibri"/>
                <a:ea typeface="ＭＳ Ｐゴシック" charset="0"/>
                <a:cs typeface="Calibri"/>
                <a:sym typeface="Gill Sans Light" charset="0"/>
              </a:rPr>
              <a:t>Release in app store</a:t>
            </a:r>
            <a:endParaRPr lang="en-US" sz="1600" dirty="0">
              <a:solidFill>
                <a:schemeClr val="tx1"/>
              </a:solidFill>
              <a:latin typeface="Calibri"/>
              <a:ea typeface="ＭＳ Ｐゴシック" charset="0"/>
              <a:cs typeface="Calibri"/>
              <a:sym typeface="Gill Sans Light" charset="0"/>
            </a:endParaRPr>
          </a:p>
          <a:p>
            <a:endParaRPr lang="en-US" sz="1600" b="1" dirty="0">
              <a:solidFill>
                <a:schemeClr val="tx1"/>
              </a:solidFill>
              <a:latin typeface="Calibri"/>
              <a:ea typeface="ＭＳ Ｐゴシック" charset="0"/>
              <a:cs typeface="Calibri"/>
            </a:endParaRPr>
          </a:p>
        </p:txBody>
      </p:sp>
      <p:sp>
        <p:nvSpPr>
          <p:cNvPr id="26641" name="Rectangle 17"/>
          <p:cNvSpPr>
            <a:spLocks/>
          </p:cNvSpPr>
          <p:nvPr/>
        </p:nvSpPr>
        <p:spPr bwMode="auto">
          <a:xfrm>
            <a:off x="4445000" y="7354329"/>
            <a:ext cx="4864608" cy="969263"/>
          </a:xfrm>
          <a:prstGeom prst="rect">
            <a:avLst/>
          </a:prstGeom>
          <a:solidFill>
            <a:schemeClr val="accent1"/>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nchor="ctr"/>
          <a:lstStyle/>
          <a:p>
            <a:r>
              <a:rPr lang="en-US" sz="1600" dirty="0" smtClean="0">
                <a:solidFill>
                  <a:schemeClr val="tx1"/>
                </a:solidFill>
                <a:latin typeface="Calibri"/>
                <a:ea typeface="ＭＳ Ｐゴシック" charset="0"/>
                <a:cs typeface="Calibri"/>
                <a:sym typeface="Gill Sans Light" charset="0"/>
              </a:rPr>
              <a:t>Build app</a:t>
            </a:r>
            <a:endParaRPr lang="en-US" sz="1600" dirty="0">
              <a:solidFill>
                <a:schemeClr val="tx1"/>
              </a:solidFill>
              <a:latin typeface="Calibri"/>
              <a:ea typeface="ＭＳ Ｐゴシック" charset="0"/>
              <a:cs typeface="Calibri"/>
              <a:sym typeface="Gill Sans Light" charset="0"/>
            </a:endParaRPr>
          </a:p>
        </p:txBody>
      </p:sp>
      <p:sp>
        <p:nvSpPr>
          <p:cNvPr id="26642" name="Rectangle 18"/>
          <p:cNvSpPr>
            <a:spLocks/>
          </p:cNvSpPr>
          <p:nvPr/>
        </p:nvSpPr>
        <p:spPr bwMode="auto">
          <a:xfrm>
            <a:off x="9779000" y="7354329"/>
            <a:ext cx="2332038" cy="969263"/>
          </a:xfrm>
          <a:prstGeom prst="rect">
            <a:avLst/>
          </a:prstGeom>
          <a:solidFill>
            <a:schemeClr val="accent1"/>
          </a:solidFill>
          <a:ln w="12700" cap="flat">
            <a:solidFill>
              <a:srgbClr val="666666"/>
            </a:solidFill>
            <a:prstDash val="solid"/>
            <a:round/>
            <a:headEnd type="none" w="med" len="med"/>
            <a:tailEnd type="none" w="med" len="med"/>
          </a:ln>
          <a:effectLst>
            <a:outerShdw blurRad="254000" dist="38100" dir="1739981" algn="ctr" rotWithShape="0">
              <a:schemeClr val="bg2">
                <a:alpha val="42999"/>
              </a:schemeClr>
            </a:outerShdw>
          </a:effectLst>
        </p:spPr>
        <p:txBody>
          <a:bodyPr lIns="38100" tIns="38100" rIns="38100" bIns="38100" anchor="ctr"/>
          <a:lstStyle/>
          <a:p>
            <a:r>
              <a:rPr lang="en-US" sz="1600" dirty="0" smtClean="0">
                <a:solidFill>
                  <a:schemeClr val="tx1"/>
                </a:solidFill>
                <a:latin typeface="Calibri"/>
                <a:ea typeface="ＭＳ Ｐゴシック" charset="0"/>
                <a:cs typeface="Calibri"/>
                <a:sym typeface="Gill Sans Light" charset="0"/>
              </a:rPr>
              <a:t>Deploy</a:t>
            </a:r>
            <a:endParaRPr lang="en-US" sz="1600" dirty="0">
              <a:solidFill>
                <a:schemeClr val="tx1"/>
              </a:solidFill>
              <a:latin typeface="Calibri"/>
              <a:ea typeface="ＭＳ Ｐゴシック" charset="0"/>
              <a:cs typeface="Calibri"/>
              <a:sym typeface="Gill Sans Light" charset="0"/>
            </a:endParaRPr>
          </a:p>
        </p:txBody>
      </p:sp>
      <p:sp>
        <p:nvSpPr>
          <p:cNvPr id="19" name="Rectangle 12"/>
          <p:cNvSpPr>
            <a:spLocks/>
          </p:cNvSpPr>
          <p:nvPr/>
        </p:nvSpPr>
        <p:spPr bwMode="auto">
          <a:xfrm rot="16200000">
            <a:off x="148725" y="5807306"/>
            <a:ext cx="6260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sz="2200" b="1" dirty="0" smtClean="0">
                <a:solidFill>
                  <a:schemeClr val="tx1"/>
                </a:solidFill>
                <a:latin typeface="Calibri"/>
                <a:ea typeface="ＭＳ Ｐゴシック" charset="0"/>
                <a:cs typeface="Calibri"/>
              </a:rPr>
              <a:t>Web</a:t>
            </a:r>
            <a:endParaRPr lang="en-US" sz="2200" b="1" dirty="0">
              <a:solidFill>
                <a:schemeClr val="tx1"/>
              </a:solidFill>
              <a:latin typeface="Calibri"/>
              <a:ea typeface="ＭＳ Ｐゴシック" charset="0"/>
              <a:cs typeface="Calibri"/>
            </a:endParaRPr>
          </a:p>
        </p:txBody>
      </p:sp>
      <p:sp>
        <p:nvSpPr>
          <p:cNvPr id="20" name="Rectangle 12"/>
          <p:cNvSpPr>
            <a:spLocks/>
          </p:cNvSpPr>
          <p:nvPr/>
        </p:nvSpPr>
        <p:spPr bwMode="auto">
          <a:xfrm rot="16200000">
            <a:off x="-61079" y="7606050"/>
            <a:ext cx="10456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sz="2200" b="1" dirty="0" smtClean="0">
                <a:solidFill>
                  <a:schemeClr val="tx1"/>
                </a:solidFill>
                <a:latin typeface="Calibri"/>
                <a:ea typeface="ＭＳ Ｐゴシック" charset="0"/>
                <a:cs typeface="Calibri"/>
              </a:rPr>
              <a:t>Desktop</a:t>
            </a:r>
            <a:endParaRPr lang="en-US" sz="2200" b="1" dirty="0">
              <a:solidFill>
                <a:schemeClr val="tx1"/>
              </a:solidFill>
              <a:latin typeface="Calibri"/>
              <a:ea typeface="ＭＳ Ｐゴシック" charset="0"/>
              <a:cs typeface="Calibri"/>
            </a:endParaRPr>
          </a:p>
        </p:txBody>
      </p:sp>
      <p:sp>
        <p:nvSpPr>
          <p:cNvPr id="21" name="TextBox 20"/>
          <p:cNvSpPr txBox="1"/>
          <p:nvPr/>
        </p:nvSpPr>
        <p:spPr>
          <a:xfrm>
            <a:off x="10464800" y="9144000"/>
            <a:ext cx="1295400" cy="307777"/>
          </a:xfrm>
          <a:prstGeom prst="rect">
            <a:avLst/>
          </a:prstGeom>
          <a:noFill/>
        </p:spPr>
        <p:txBody>
          <a:bodyPr wrap="square" rtlCol="0">
            <a:spAutoFit/>
          </a:bodyPr>
          <a:lstStyle/>
          <a:p>
            <a:fld id="{7951355A-7436-ED42-9773-27441910F2E8}" type="slidenum">
              <a:rPr lang="en-US" sz="1400" smtClean="0">
                <a:solidFill>
                  <a:srgbClr val="FFFFFF"/>
                </a:solidFill>
                <a:latin typeface="Calibri"/>
                <a:cs typeface="Calibri"/>
              </a:rPr>
              <a:t>9</a:t>
            </a:fld>
            <a:endParaRPr lang="en-US" sz="1400" dirty="0">
              <a:solidFill>
                <a:srgbClr val="FFFFFF"/>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000000"/>
      </a:dk1>
      <a:lt1>
        <a:srgbClr val="FFFFFF"/>
      </a:lt1>
      <a:dk2>
        <a:srgbClr val="000000"/>
      </a:dk2>
      <a:lt2>
        <a:srgbClr val="000000"/>
      </a:lt2>
      <a:accent1>
        <a:srgbClr val="FDEAD9"/>
      </a:accent1>
      <a:accent2>
        <a:srgbClr val="333399"/>
      </a:accent2>
      <a:accent3>
        <a:srgbClr val="FFFFFF"/>
      </a:accent3>
      <a:accent4>
        <a:srgbClr val="000000"/>
      </a:accent4>
      <a:accent5>
        <a:srgbClr val="FEF3E9"/>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3469</TotalTime>
  <Pages>0</Pages>
  <Words>3036</Words>
  <Characters>0</Characters>
  <Application>Microsoft Macintosh PowerPoint</Application>
  <PresentationFormat>Custom</PresentationFormat>
  <Lines>0</Lines>
  <Paragraphs>514</Paragraphs>
  <Slides>24</Slides>
  <Notes>24</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24</vt:i4>
      </vt:variant>
    </vt:vector>
  </HeadingPairs>
  <TitlesOfParts>
    <vt:vector size="37" baseType="lpstr">
      <vt:lpstr>Title &amp; Subtitle</vt:lpstr>
      <vt:lpstr>Title &amp; Bullets</vt:lpstr>
      <vt:lpstr>Title - Center</vt:lpstr>
      <vt:lpstr>Title &amp; Bullets - Left</vt:lpstr>
      <vt:lpstr>Title - Top</vt:lpstr>
      <vt:lpstr>Photo - Horizontal</vt:lpstr>
      <vt:lpstr>Blank</vt:lpstr>
      <vt:lpstr>Bullets</vt:lpstr>
      <vt:lpstr>Title &amp; Bullets - 2 Column</vt:lpstr>
      <vt:lpstr>Title, Bullets &amp; Photo</vt:lpstr>
      <vt:lpstr>Photo - Vertical</vt:lpstr>
      <vt:lpstr>Title &amp; Bullets - Right</vt:lpstr>
      <vt:lpstr>Worksheet</vt:lpstr>
      <vt:lpstr>Widget Inc. Board Meeting</vt:lpstr>
      <vt:lpstr>Agenda</vt:lpstr>
      <vt:lpstr>OFFICIAL BOARD BUSINESS</vt:lpstr>
      <vt:lpstr>Official Board Business</vt:lpstr>
      <vt:lpstr>December Summary</vt:lpstr>
      <vt:lpstr>December Summary</vt:lpstr>
      <vt:lpstr>Key Metrics</vt:lpstr>
      <vt:lpstr>UPDATES</vt:lpstr>
      <vt:lpstr>Product</vt:lpstr>
      <vt:lpstr>Sales &amp; BD</vt:lpstr>
      <vt:lpstr>Organization Chart</vt:lpstr>
      <vt:lpstr>Staffing Plan (by priority)</vt:lpstr>
      <vt:lpstr>STRATEGIC DISCUSSIONS</vt:lpstr>
      <vt:lpstr>Discussion</vt:lpstr>
      <vt:lpstr>FINANCIALS</vt:lpstr>
      <vt:lpstr>Financials</vt:lpstr>
      <vt:lpstr>ASKS</vt:lpstr>
      <vt:lpstr>Asks</vt:lpstr>
      <vt:lpstr>APPENDIX</vt:lpstr>
      <vt:lpstr>Cash Waterfall</vt:lpstr>
      <vt:lpstr>Revenue Waterfall</vt:lpstr>
      <vt:lpstr>Op Ex Waterfall</vt:lpstr>
      <vt:lpstr>Conversion Funnel</vt:lpstr>
      <vt:lpstr>Marketing Funnel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Widget Inc. Board Meeting</dc:title>
  <dc:subject/>
  <dc:creator/>
  <cp:keywords/>
  <dc:description/>
  <cp:lastModifiedBy>Adrian Grant</cp:lastModifiedBy>
  <cp:revision>228</cp:revision>
  <dcterms:modified xsi:type="dcterms:W3CDTF">2013-02-22T21:50:43Z</dcterms:modified>
</cp:coreProperties>
</file>